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charts/chart1.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05" r:id="rId1"/>
  </p:sldMasterIdLst>
  <p:notesMasterIdLst>
    <p:notesMasterId r:id="rId30"/>
  </p:notesMasterIdLst>
  <p:handoutMasterIdLst>
    <p:handoutMasterId r:id="rId31"/>
  </p:handoutMasterIdLst>
  <p:sldIdLst>
    <p:sldId id="798" r:id="rId2"/>
    <p:sldId id="789" r:id="rId3"/>
    <p:sldId id="808" r:id="rId4"/>
    <p:sldId id="790" r:id="rId5"/>
    <p:sldId id="791" r:id="rId6"/>
    <p:sldId id="792" r:id="rId7"/>
    <p:sldId id="809" r:id="rId8"/>
    <p:sldId id="795" r:id="rId9"/>
    <p:sldId id="796" r:id="rId10"/>
    <p:sldId id="802" r:id="rId11"/>
    <p:sldId id="803" r:id="rId12"/>
    <p:sldId id="804" r:id="rId13"/>
    <p:sldId id="819" r:id="rId14"/>
    <p:sldId id="801" r:id="rId15"/>
    <p:sldId id="800" r:id="rId16"/>
    <p:sldId id="810" r:id="rId17"/>
    <p:sldId id="811" r:id="rId18"/>
    <p:sldId id="812" r:id="rId19"/>
    <p:sldId id="813" r:id="rId20"/>
    <p:sldId id="805" r:id="rId21"/>
    <p:sldId id="815" r:id="rId22"/>
    <p:sldId id="816" r:id="rId23"/>
    <p:sldId id="817" r:id="rId24"/>
    <p:sldId id="818" r:id="rId25"/>
    <p:sldId id="814" r:id="rId26"/>
    <p:sldId id="773" r:id="rId27"/>
    <p:sldId id="663" r:id="rId28"/>
    <p:sldId id="776" r:id="rId29"/>
  </p:sldIdLst>
  <p:sldSz cx="9144000" cy="6858000" type="screen4x3"/>
  <p:notesSz cx="6858000" cy="9077325"/>
  <p:defaultTextStyle>
    <a:defPPr>
      <a:defRPr lang="en-US"/>
    </a:defPPr>
    <a:lvl1pPr algn="ctr" rtl="0" fontAlgn="base">
      <a:spcBef>
        <a:spcPct val="0"/>
      </a:spcBef>
      <a:spcAft>
        <a:spcPct val="0"/>
      </a:spcAft>
      <a:defRPr sz="1400" b="1" kern="1200">
        <a:solidFill>
          <a:schemeClr val="tx1"/>
        </a:solidFill>
        <a:latin typeface="Arial" charset="0"/>
        <a:ea typeface="+mn-ea"/>
        <a:cs typeface="+mn-cs"/>
      </a:defRPr>
    </a:lvl1pPr>
    <a:lvl2pPr marL="457200" algn="ctr" rtl="0" fontAlgn="base">
      <a:spcBef>
        <a:spcPct val="0"/>
      </a:spcBef>
      <a:spcAft>
        <a:spcPct val="0"/>
      </a:spcAft>
      <a:defRPr sz="1400" b="1" kern="1200">
        <a:solidFill>
          <a:schemeClr val="tx1"/>
        </a:solidFill>
        <a:latin typeface="Arial" charset="0"/>
        <a:ea typeface="+mn-ea"/>
        <a:cs typeface="+mn-cs"/>
      </a:defRPr>
    </a:lvl2pPr>
    <a:lvl3pPr marL="914400" algn="ctr" rtl="0" fontAlgn="base">
      <a:spcBef>
        <a:spcPct val="0"/>
      </a:spcBef>
      <a:spcAft>
        <a:spcPct val="0"/>
      </a:spcAft>
      <a:defRPr sz="1400" b="1" kern="1200">
        <a:solidFill>
          <a:schemeClr val="tx1"/>
        </a:solidFill>
        <a:latin typeface="Arial" charset="0"/>
        <a:ea typeface="+mn-ea"/>
        <a:cs typeface="+mn-cs"/>
      </a:defRPr>
    </a:lvl3pPr>
    <a:lvl4pPr marL="1371600" algn="ctr" rtl="0" fontAlgn="base">
      <a:spcBef>
        <a:spcPct val="0"/>
      </a:spcBef>
      <a:spcAft>
        <a:spcPct val="0"/>
      </a:spcAft>
      <a:defRPr sz="1400" b="1" kern="1200">
        <a:solidFill>
          <a:schemeClr val="tx1"/>
        </a:solidFill>
        <a:latin typeface="Arial" charset="0"/>
        <a:ea typeface="+mn-ea"/>
        <a:cs typeface="+mn-cs"/>
      </a:defRPr>
    </a:lvl4pPr>
    <a:lvl5pPr marL="1828800" algn="ctr" rtl="0" fontAlgn="base">
      <a:spcBef>
        <a:spcPct val="0"/>
      </a:spcBef>
      <a:spcAft>
        <a:spcPct val="0"/>
      </a:spcAft>
      <a:defRPr sz="1400" b="1" kern="1200">
        <a:solidFill>
          <a:schemeClr val="tx1"/>
        </a:solidFill>
        <a:latin typeface="Arial" charset="0"/>
        <a:ea typeface="+mn-ea"/>
        <a:cs typeface="+mn-cs"/>
      </a:defRPr>
    </a:lvl5pPr>
    <a:lvl6pPr marL="2286000" algn="l" defTabSz="914400" rtl="0" eaLnBrk="1" latinLnBrk="0" hangingPunct="1">
      <a:defRPr sz="1400" b="1" kern="1200">
        <a:solidFill>
          <a:schemeClr val="tx1"/>
        </a:solidFill>
        <a:latin typeface="Arial" charset="0"/>
        <a:ea typeface="+mn-ea"/>
        <a:cs typeface="+mn-cs"/>
      </a:defRPr>
    </a:lvl6pPr>
    <a:lvl7pPr marL="2743200" algn="l" defTabSz="914400" rtl="0" eaLnBrk="1" latinLnBrk="0" hangingPunct="1">
      <a:defRPr sz="1400" b="1" kern="1200">
        <a:solidFill>
          <a:schemeClr val="tx1"/>
        </a:solidFill>
        <a:latin typeface="Arial" charset="0"/>
        <a:ea typeface="+mn-ea"/>
        <a:cs typeface="+mn-cs"/>
      </a:defRPr>
    </a:lvl7pPr>
    <a:lvl8pPr marL="3200400" algn="l" defTabSz="914400" rtl="0" eaLnBrk="1" latinLnBrk="0" hangingPunct="1">
      <a:defRPr sz="1400" b="1" kern="1200">
        <a:solidFill>
          <a:schemeClr val="tx1"/>
        </a:solidFill>
        <a:latin typeface="Arial" charset="0"/>
        <a:ea typeface="+mn-ea"/>
        <a:cs typeface="+mn-cs"/>
      </a:defRPr>
    </a:lvl8pPr>
    <a:lvl9pPr marL="3657600" algn="l" defTabSz="914400" rtl="0" eaLnBrk="1" latinLnBrk="0" hangingPunct="1">
      <a:defRPr sz="1400" b="1"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a:srgbClr val="FFCC00"/>
    <a:srgbClr val="DDDDDD"/>
    <a:srgbClr val="C0C0C0"/>
    <a:srgbClr val="003366"/>
    <a:srgbClr val="FF9900"/>
    <a:srgbClr val="DEF0D0"/>
    <a:srgbClr val="D4EBC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049" autoAdjust="0"/>
    <p:restoredTop sz="99568" autoAdjust="0"/>
  </p:normalViewPr>
  <p:slideViewPr>
    <p:cSldViewPr snapToGrid="0">
      <p:cViewPr varScale="1">
        <p:scale>
          <a:sx n="92" d="100"/>
          <a:sy n="92" d="100"/>
        </p:scale>
        <p:origin x="-894" y="-96"/>
      </p:cViewPr>
      <p:guideLst>
        <p:guide orient="horz" pos="2160"/>
        <p:guide pos="2880"/>
      </p:guideLst>
    </p:cSldViewPr>
  </p:slideViewPr>
  <p:outlineViewPr>
    <p:cViewPr>
      <p:scale>
        <a:sx n="33" d="100"/>
        <a:sy n="33" d="100"/>
      </p:scale>
      <p:origin x="0" y="60"/>
    </p:cViewPr>
  </p:outlineViewPr>
  <p:notesTextViewPr>
    <p:cViewPr>
      <p:scale>
        <a:sx n="75" d="100"/>
        <a:sy n="75" d="100"/>
      </p:scale>
      <p:origin x="0" y="0"/>
    </p:cViewPr>
  </p:notesTextViewPr>
  <p:sorterViewPr>
    <p:cViewPr>
      <p:scale>
        <a:sx n="100" d="100"/>
        <a:sy n="100" d="100"/>
      </p:scale>
      <p:origin x="0" y="2502"/>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CA"/>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'Figs and data'!$B$3</c:f>
              <c:strCache>
                <c:ptCount val="1"/>
                <c:pt idx="0">
                  <c:v>EV MS in 2020</c:v>
                </c:pt>
              </c:strCache>
            </c:strRef>
          </c:tx>
          <c:spPr>
            <a:solidFill>
              <a:schemeClr val="accent2"/>
            </a:solidFill>
          </c:spPr>
          <c:invertIfNegative val="0"/>
          <c:cat>
            <c:strRef>
              <c:f>'Figs and data'!$A$21:$A$25</c:f>
              <c:strCache>
                <c:ptCount val="5"/>
                <c:pt idx="0">
                  <c:v>Lack of PEV availability (dealerships)</c:v>
                </c:pt>
                <c:pt idx="1">
                  <c:v>Lack of PEV variety (makes/models)</c:v>
                </c:pt>
                <c:pt idx="2">
                  <c:v>Only those with home charging access</c:v>
                </c:pt>
                <c:pt idx="3">
                  <c:v>Only buyers that are "familiar"</c:v>
                </c:pt>
                <c:pt idx="4">
                  <c:v>Potential (Latent) Demand for PEV's</c:v>
                </c:pt>
              </c:strCache>
            </c:strRef>
          </c:cat>
          <c:val>
            <c:numRef>
              <c:f>'Figs and data'!$B$21:$B$25</c:f>
              <c:numCache>
                <c:formatCode>0.0%</c:formatCode>
                <c:ptCount val="5"/>
                <c:pt idx="0">
                  <c:v>1.34E-2</c:v>
                </c:pt>
                <c:pt idx="1">
                  <c:v>2.0346693352942147E-2</c:v>
                </c:pt>
                <c:pt idx="2">
                  <c:v>6.2780065911677549E-2</c:v>
                </c:pt>
                <c:pt idx="3">
                  <c:v>0.11132257088005174</c:v>
                </c:pt>
                <c:pt idx="4">
                  <c:v>0.31974152159413327</c:v>
                </c:pt>
              </c:numCache>
            </c:numRef>
          </c:val>
        </c:ser>
        <c:dLbls>
          <c:showLegendKey val="0"/>
          <c:showVal val="0"/>
          <c:showCatName val="0"/>
          <c:showSerName val="0"/>
          <c:showPercent val="0"/>
          <c:showBubbleSize val="0"/>
        </c:dLbls>
        <c:gapWidth val="150"/>
        <c:axId val="73364224"/>
        <c:axId val="73365760"/>
      </c:barChart>
      <c:catAx>
        <c:axId val="73364224"/>
        <c:scaling>
          <c:orientation val="minMax"/>
        </c:scaling>
        <c:delete val="0"/>
        <c:axPos val="l"/>
        <c:numFmt formatCode="General" sourceLinked="1"/>
        <c:majorTickMark val="out"/>
        <c:minorTickMark val="none"/>
        <c:tickLblPos val="nextTo"/>
        <c:txPr>
          <a:bodyPr/>
          <a:lstStyle/>
          <a:p>
            <a:pPr>
              <a:defRPr sz="2000">
                <a:latin typeface="Corbel" pitchFamily="34" charset="0"/>
              </a:defRPr>
            </a:pPr>
            <a:endParaRPr lang="en-US"/>
          </a:p>
        </c:txPr>
        <c:crossAx val="73365760"/>
        <c:crosses val="autoZero"/>
        <c:auto val="1"/>
        <c:lblAlgn val="ctr"/>
        <c:lblOffset val="100"/>
        <c:noMultiLvlLbl val="0"/>
      </c:catAx>
      <c:valAx>
        <c:axId val="73365760"/>
        <c:scaling>
          <c:orientation val="minMax"/>
        </c:scaling>
        <c:delete val="0"/>
        <c:axPos val="b"/>
        <c:title>
          <c:tx>
            <c:rich>
              <a:bodyPr/>
              <a:lstStyle/>
              <a:p>
                <a:pPr>
                  <a:defRPr sz="2000">
                    <a:latin typeface="Corbel" pitchFamily="34" charset="0"/>
                  </a:defRPr>
                </a:pPr>
                <a:r>
                  <a:rPr lang="en-US" sz="2000">
                    <a:latin typeface="Corbel" pitchFamily="34" charset="0"/>
                  </a:rPr>
                  <a:t>PEV market share (2020)</a:t>
                </a:r>
              </a:p>
            </c:rich>
          </c:tx>
          <c:layout>
            <c:manualLayout>
              <c:xMode val="edge"/>
              <c:yMode val="edge"/>
              <c:x val="0.56757425634295711"/>
              <c:y val="0.92978834487074813"/>
            </c:manualLayout>
          </c:layout>
          <c:overlay val="0"/>
        </c:title>
        <c:numFmt formatCode="0%" sourceLinked="0"/>
        <c:majorTickMark val="out"/>
        <c:minorTickMark val="none"/>
        <c:tickLblPos val="nextTo"/>
        <c:txPr>
          <a:bodyPr/>
          <a:lstStyle/>
          <a:p>
            <a:pPr>
              <a:defRPr sz="2000">
                <a:latin typeface="Corbel" pitchFamily="34" charset="0"/>
              </a:defRPr>
            </a:pPr>
            <a:endParaRPr lang="en-US"/>
          </a:p>
        </c:txPr>
        <c:crossAx val="73364224"/>
        <c:crosses val="autoZero"/>
        <c:crossBetween val="between"/>
      </c:valAx>
    </c:plotArea>
    <c:plotVisOnly val="1"/>
    <c:dispBlanksAs val="gap"/>
    <c:showDLblsOverMax val="0"/>
  </c:chart>
  <c:spPr>
    <a:ln>
      <a:noFill/>
    </a:ln>
  </c:spPr>
  <c:txPr>
    <a:bodyPr/>
    <a:lstStyle/>
    <a:p>
      <a:pPr>
        <a:defRPr sz="1100"/>
      </a:pPr>
      <a:endParaRPr lang="en-US"/>
    </a:p>
  </c:tx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3234" name="Rectangle 2"/>
          <p:cNvSpPr>
            <a:spLocks noGrp="1" noChangeArrowheads="1"/>
          </p:cNvSpPr>
          <p:nvPr>
            <p:ph type="hdr" sz="quarter"/>
          </p:nvPr>
        </p:nvSpPr>
        <p:spPr bwMode="auto">
          <a:xfrm>
            <a:off x="0" y="0"/>
            <a:ext cx="2971800" cy="4540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eaLnBrk="0" hangingPunct="0">
              <a:defRPr sz="1200" b="0" smtClean="0"/>
            </a:lvl1pPr>
          </a:lstStyle>
          <a:p>
            <a:pPr>
              <a:defRPr/>
            </a:pPr>
            <a:endParaRPr lang="en-US"/>
          </a:p>
        </p:txBody>
      </p:sp>
      <p:sp>
        <p:nvSpPr>
          <p:cNvPr id="223235" name="Rectangle 3"/>
          <p:cNvSpPr>
            <a:spLocks noGrp="1" noChangeArrowheads="1"/>
          </p:cNvSpPr>
          <p:nvPr>
            <p:ph type="dt" sz="quarter" idx="1"/>
          </p:nvPr>
        </p:nvSpPr>
        <p:spPr bwMode="auto">
          <a:xfrm>
            <a:off x="3884613" y="0"/>
            <a:ext cx="2971800" cy="4540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defRPr sz="1200" b="0" smtClean="0"/>
            </a:lvl1pPr>
          </a:lstStyle>
          <a:p>
            <a:pPr>
              <a:defRPr/>
            </a:pPr>
            <a:fld id="{4E048864-2E53-4545-A876-64A3611E8FCC}" type="datetimeFigureOut">
              <a:rPr lang="en-US"/>
              <a:pPr>
                <a:defRPr/>
              </a:pPr>
              <a:t>1/11/2017</a:t>
            </a:fld>
            <a:endParaRPr lang="en-US"/>
          </a:p>
        </p:txBody>
      </p:sp>
      <p:sp>
        <p:nvSpPr>
          <p:cNvPr id="223236" name="Rectangle 4"/>
          <p:cNvSpPr>
            <a:spLocks noGrp="1" noChangeArrowheads="1"/>
          </p:cNvSpPr>
          <p:nvPr>
            <p:ph type="ftr" sz="quarter" idx="2"/>
          </p:nvPr>
        </p:nvSpPr>
        <p:spPr bwMode="auto">
          <a:xfrm>
            <a:off x="0" y="8621713"/>
            <a:ext cx="2971800" cy="454025"/>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eaLnBrk="0" hangingPunct="0">
              <a:defRPr sz="1200" b="0" smtClean="0"/>
            </a:lvl1pPr>
          </a:lstStyle>
          <a:p>
            <a:pPr>
              <a:defRPr/>
            </a:pPr>
            <a:endParaRPr lang="en-US"/>
          </a:p>
        </p:txBody>
      </p:sp>
      <p:sp>
        <p:nvSpPr>
          <p:cNvPr id="223237" name="Rectangle 5"/>
          <p:cNvSpPr>
            <a:spLocks noGrp="1" noChangeArrowheads="1"/>
          </p:cNvSpPr>
          <p:nvPr>
            <p:ph type="sldNum" sz="quarter" idx="3"/>
          </p:nvPr>
        </p:nvSpPr>
        <p:spPr bwMode="auto">
          <a:xfrm>
            <a:off x="3884613" y="8621713"/>
            <a:ext cx="2971800" cy="454025"/>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0" hangingPunct="0">
              <a:defRPr sz="1200" b="0" smtClean="0"/>
            </a:lvl1pPr>
          </a:lstStyle>
          <a:p>
            <a:pPr>
              <a:defRPr/>
            </a:pPr>
            <a:fld id="{3AD3C710-49CC-44E3-9B57-95CBB01A62A7}" type="slidenum">
              <a:rPr lang="en-US"/>
              <a:pPr>
                <a:defRPr/>
              </a:pPr>
              <a:t>‹#›</a:t>
            </a:fld>
            <a:endParaRPr lang="en-US"/>
          </a:p>
        </p:txBody>
      </p:sp>
    </p:spTree>
    <p:extLst>
      <p:ext uri="{BB962C8B-B14F-4D97-AF65-F5344CB8AC3E}">
        <p14:creationId xmlns:p14="http://schemas.microsoft.com/office/powerpoint/2010/main" val="107132863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42" name="Rectangle 2"/>
          <p:cNvSpPr>
            <a:spLocks noGrp="1" noChangeArrowheads="1"/>
          </p:cNvSpPr>
          <p:nvPr>
            <p:ph type="hdr" sz="quarter"/>
          </p:nvPr>
        </p:nvSpPr>
        <p:spPr bwMode="auto">
          <a:xfrm>
            <a:off x="0" y="0"/>
            <a:ext cx="2971800" cy="4540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200" b="0" smtClean="0"/>
            </a:lvl1pPr>
          </a:lstStyle>
          <a:p>
            <a:pPr>
              <a:defRPr/>
            </a:pPr>
            <a:endParaRPr lang="en-US"/>
          </a:p>
        </p:txBody>
      </p:sp>
      <p:sp>
        <p:nvSpPr>
          <p:cNvPr id="10243" name="Rectangle 3"/>
          <p:cNvSpPr>
            <a:spLocks noGrp="1" noChangeArrowheads="1"/>
          </p:cNvSpPr>
          <p:nvPr>
            <p:ph type="dt" idx="1"/>
          </p:nvPr>
        </p:nvSpPr>
        <p:spPr bwMode="auto">
          <a:xfrm>
            <a:off x="3886200" y="0"/>
            <a:ext cx="2971800" cy="4540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b="0" smtClean="0"/>
            </a:lvl1pPr>
          </a:lstStyle>
          <a:p>
            <a:pPr>
              <a:defRPr/>
            </a:pPr>
            <a:fld id="{1F44B779-7244-4686-AB28-9D1899816CFC}" type="datetimeFigureOut">
              <a:rPr lang="en-US"/>
              <a:pPr>
                <a:defRPr/>
              </a:pPr>
              <a:t>1/11/2017</a:t>
            </a:fld>
            <a:endParaRPr lang="en-US"/>
          </a:p>
        </p:txBody>
      </p:sp>
      <p:sp>
        <p:nvSpPr>
          <p:cNvPr id="30724" name="Rectangle 4"/>
          <p:cNvSpPr>
            <a:spLocks noGrp="1" noRot="1" noChangeAspect="1" noChangeArrowheads="1" noTextEdit="1"/>
          </p:cNvSpPr>
          <p:nvPr>
            <p:ph type="sldImg" idx="2"/>
          </p:nvPr>
        </p:nvSpPr>
        <p:spPr bwMode="auto">
          <a:xfrm>
            <a:off x="1160463" y="681038"/>
            <a:ext cx="4538662" cy="34036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245" name="Rectangle 5"/>
          <p:cNvSpPr>
            <a:spLocks noGrp="1" noChangeArrowheads="1"/>
          </p:cNvSpPr>
          <p:nvPr>
            <p:ph type="body" sz="quarter" idx="3"/>
          </p:nvPr>
        </p:nvSpPr>
        <p:spPr bwMode="auto">
          <a:xfrm>
            <a:off x="914400" y="4311650"/>
            <a:ext cx="5029200" cy="408463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10246" name="Rectangle 6"/>
          <p:cNvSpPr>
            <a:spLocks noGrp="1" noChangeArrowheads="1"/>
          </p:cNvSpPr>
          <p:nvPr>
            <p:ph type="ftr" sz="quarter" idx="4"/>
          </p:nvPr>
        </p:nvSpPr>
        <p:spPr bwMode="auto">
          <a:xfrm>
            <a:off x="0" y="8623300"/>
            <a:ext cx="2971800" cy="454025"/>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a:defRPr sz="1200" b="0" smtClean="0"/>
            </a:lvl1pPr>
          </a:lstStyle>
          <a:p>
            <a:pPr>
              <a:defRPr/>
            </a:pPr>
            <a:endParaRPr lang="en-US"/>
          </a:p>
        </p:txBody>
      </p:sp>
      <p:sp>
        <p:nvSpPr>
          <p:cNvPr id="10247" name="Rectangle 7"/>
          <p:cNvSpPr>
            <a:spLocks noGrp="1" noChangeArrowheads="1"/>
          </p:cNvSpPr>
          <p:nvPr>
            <p:ph type="sldNum" sz="quarter" idx="5"/>
          </p:nvPr>
        </p:nvSpPr>
        <p:spPr bwMode="auto">
          <a:xfrm>
            <a:off x="3886200" y="8623300"/>
            <a:ext cx="2971800" cy="454025"/>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b="0" smtClean="0"/>
            </a:lvl1pPr>
          </a:lstStyle>
          <a:p>
            <a:pPr>
              <a:defRPr/>
            </a:pPr>
            <a:fld id="{213C4A84-8069-4117-A5F8-FF712C949113}" type="slidenum">
              <a:rPr lang="en-US"/>
              <a:pPr>
                <a:defRPr/>
              </a:pPr>
              <a:t>‹#›</a:t>
            </a:fld>
            <a:endParaRPr lang="en-US"/>
          </a:p>
        </p:txBody>
      </p:sp>
    </p:spTree>
    <p:extLst>
      <p:ext uri="{BB962C8B-B14F-4D97-AF65-F5344CB8AC3E}">
        <p14:creationId xmlns:p14="http://schemas.microsoft.com/office/powerpoint/2010/main" val="16665133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Calibri"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Calibri"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Calibri"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Calibri"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Calibri"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Rot="1" noChangeAspect="1" noChangeArrowheads="1" noTextEdit="1"/>
          </p:cNvSpPr>
          <p:nvPr>
            <p:ph type="sldImg"/>
          </p:nvPr>
        </p:nvSpPr>
        <p:spPr>
          <a:xfrm>
            <a:off x="1162050" y="681038"/>
            <a:ext cx="4538663" cy="3403600"/>
          </a:xfrm>
          <a:ln/>
        </p:spPr>
      </p:sp>
      <p:sp>
        <p:nvSpPr>
          <p:cNvPr id="31747" name="Rectangle 3"/>
          <p:cNvSpPr>
            <a:spLocks noGrp="1" noChangeArrowheads="1"/>
          </p:cNvSpPr>
          <p:nvPr>
            <p:ph type="body" idx="1"/>
          </p:nvPr>
        </p:nvSpPr>
        <p:spPr>
          <a:xfrm>
            <a:off x="685800" y="4311650"/>
            <a:ext cx="5486400" cy="408463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60463" y="681038"/>
            <a:ext cx="4538662" cy="3403600"/>
          </a:xfrm>
        </p:spPr>
      </p:sp>
      <p:sp>
        <p:nvSpPr>
          <p:cNvPr id="3" name="Notes Placeholder 2"/>
          <p:cNvSpPr>
            <a:spLocks noGrp="1"/>
          </p:cNvSpPr>
          <p:nvPr>
            <p:ph type="body" idx="1"/>
          </p:nvPr>
        </p:nvSpPr>
        <p:spPr/>
        <p:txBody>
          <a:bodyPr/>
          <a:lstStyle/>
          <a:p>
            <a:pPr marL="0" lvl="0" indent="0">
              <a:buNone/>
            </a:pPr>
            <a:endParaRPr lang="en-CA"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9E8D649-1628-BC4B-BFB9-89FC76F40159}" type="slidenum">
              <a:rPr lang="en-US" smtClean="0">
                <a:solidFill>
                  <a:prstClr val="black"/>
                </a:solidFill>
              </a:rPr>
              <a:pPr/>
              <a:t>2</a:t>
            </a:fld>
            <a:endParaRPr lang="en-US" dirty="0">
              <a:solidFill>
                <a:prstClr val="black"/>
              </a:solidFill>
            </a:endParaRPr>
          </a:p>
        </p:txBody>
      </p:sp>
    </p:spTree>
    <p:extLst>
      <p:ext uri="{BB962C8B-B14F-4D97-AF65-F5344CB8AC3E}">
        <p14:creationId xmlns:p14="http://schemas.microsoft.com/office/powerpoint/2010/main" val="52986198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CA" sz="1200" kern="1200" dirty="0" smtClean="0">
                <a:solidFill>
                  <a:schemeClr val="tx1"/>
                </a:solidFill>
                <a:effectLst/>
                <a:latin typeface="+mn-lt"/>
                <a:ea typeface="+mn-ea"/>
                <a:cs typeface="+mn-cs"/>
              </a:rPr>
              <a:t>Utility controlled charging (UCC) could be an important method to control the timing of PEV charging to reduce environmental impacts, increase the use of renewable energy, and potentially reduce grid costs. We explore respondent acceptance of various UCC programs, finding that:</a:t>
            </a:r>
            <a:endParaRPr lang="en-US" sz="1200" kern="1200" dirty="0" smtClean="0">
              <a:solidFill>
                <a:schemeClr val="tx1"/>
              </a:solidFill>
              <a:effectLst/>
              <a:latin typeface="+mn-lt"/>
              <a:ea typeface="+mn-ea"/>
              <a:cs typeface="+mn-cs"/>
            </a:endParaRPr>
          </a:p>
          <a:p>
            <a:r>
              <a:rPr lang="en-CA" sz="1200" b="1" kern="1200" dirty="0" smtClean="0">
                <a:solidFill>
                  <a:schemeClr val="tx1"/>
                </a:solidFill>
                <a:effectLst/>
                <a:latin typeface="+mn-lt"/>
                <a:ea typeface="+mn-ea"/>
                <a:cs typeface="+mn-cs"/>
              </a:rPr>
              <a:t>Among Mainstream (NVOS) respondents:</a:t>
            </a:r>
            <a:endParaRPr lang="en-US" sz="1200" b="1" kern="1200" dirty="0" smtClean="0">
              <a:solidFill>
                <a:schemeClr val="tx1"/>
              </a:solidFill>
              <a:effectLst/>
              <a:latin typeface="+mn-lt"/>
              <a:ea typeface="+mn-ea"/>
              <a:cs typeface="+mn-cs"/>
            </a:endParaRPr>
          </a:p>
          <a:p>
            <a:pPr lvl="0"/>
            <a:r>
              <a:rPr lang="en-CA" sz="1200" kern="1200" dirty="0" smtClean="0">
                <a:solidFill>
                  <a:schemeClr val="tx1"/>
                </a:solidFill>
                <a:effectLst/>
                <a:latin typeface="+mn-lt"/>
                <a:ea typeface="+mn-ea"/>
                <a:cs typeface="+mn-cs"/>
              </a:rPr>
              <a:t>Awareness and understanding of electricity sources and the idea of UCC is very low.</a:t>
            </a:r>
            <a:endParaRPr lang="en-US" sz="1200" kern="1200" dirty="0" smtClean="0">
              <a:solidFill>
                <a:schemeClr val="tx1"/>
              </a:solidFill>
              <a:effectLst/>
              <a:latin typeface="+mn-lt"/>
              <a:ea typeface="+mn-ea"/>
              <a:cs typeface="+mn-cs"/>
            </a:endParaRPr>
          </a:p>
          <a:p>
            <a:pPr lvl="0"/>
            <a:r>
              <a:rPr lang="en-CA" sz="1200" kern="1200" dirty="0" smtClean="0">
                <a:solidFill>
                  <a:schemeClr val="tx1"/>
                </a:solidFill>
                <a:effectLst/>
                <a:latin typeface="+mn-lt"/>
                <a:ea typeface="+mn-ea"/>
                <a:cs typeface="+mn-cs"/>
              </a:rPr>
              <a:t>Once explained, there is general openness to UCC programs, where probability of enrollment in such a program is higher with decreased electrical bills, increased access to renewable electricity, and increased “guaranteed minimum charge” or more charge each morning.</a:t>
            </a:r>
            <a:endParaRPr lang="en-US" sz="1200" kern="1200" dirty="0" smtClean="0">
              <a:solidFill>
                <a:schemeClr val="tx1"/>
              </a:solidFill>
              <a:effectLst/>
              <a:latin typeface="+mn-lt"/>
              <a:ea typeface="+mn-ea"/>
              <a:cs typeface="+mn-cs"/>
            </a:endParaRPr>
          </a:p>
          <a:p>
            <a:pPr lvl="0"/>
            <a:r>
              <a:rPr lang="en-CA" sz="1200" kern="1200" dirty="0" smtClean="0">
                <a:solidFill>
                  <a:schemeClr val="tx1"/>
                </a:solidFill>
                <a:effectLst/>
                <a:latin typeface="+mn-lt"/>
                <a:ea typeface="+mn-ea"/>
                <a:cs typeface="+mn-cs"/>
              </a:rPr>
              <a:t>There is significant heterogeneity among respondent that are “Pro-UCC” (79%), where 34% are motivated by guaranteed minimum charge or more charge, 28% are motivated by cost savings, and 17% are motivated by increased renewable electricity.</a:t>
            </a:r>
            <a:endParaRPr lang="en-US" sz="1200" kern="1200" dirty="0" smtClean="0">
              <a:solidFill>
                <a:schemeClr val="tx1"/>
              </a:solidFill>
              <a:effectLst/>
              <a:latin typeface="+mn-lt"/>
              <a:ea typeface="+mn-ea"/>
              <a:cs typeface="+mn-cs"/>
            </a:endParaRPr>
          </a:p>
          <a:p>
            <a:pPr lvl="0"/>
            <a:r>
              <a:rPr lang="en-CA" sz="1200" kern="1200" dirty="0" smtClean="0">
                <a:solidFill>
                  <a:schemeClr val="tx1"/>
                </a:solidFill>
                <a:effectLst/>
                <a:latin typeface="+mn-lt"/>
                <a:ea typeface="+mn-ea"/>
                <a:cs typeface="+mn-cs"/>
              </a:rPr>
              <a:t>Interviews indicate that some see linking PEVs to green electricity as “natural,” but there is concern regarding loss of control and lack of trust in the utility. </a:t>
            </a:r>
            <a:endParaRPr lang="en-US" sz="1200" kern="1200" dirty="0" smtClean="0">
              <a:solidFill>
                <a:schemeClr val="tx1"/>
              </a:solidFill>
              <a:effectLst/>
              <a:latin typeface="+mn-lt"/>
              <a:ea typeface="+mn-ea"/>
              <a:cs typeface="+mn-cs"/>
            </a:endParaRPr>
          </a:p>
          <a:p>
            <a:r>
              <a:rPr lang="en-CA" sz="1200" b="1" kern="1200" dirty="0" smtClean="0">
                <a:solidFill>
                  <a:schemeClr val="tx1"/>
                </a:solidFill>
                <a:effectLst/>
                <a:latin typeface="+mn-lt"/>
                <a:ea typeface="+mn-ea"/>
                <a:cs typeface="+mn-cs"/>
              </a:rPr>
              <a:t>Among PEV Pioneer (PEVOS) respondents:</a:t>
            </a:r>
            <a:endParaRPr lang="en-US" sz="1200" b="1" kern="1200" dirty="0" smtClean="0">
              <a:solidFill>
                <a:schemeClr val="tx1"/>
              </a:solidFill>
              <a:effectLst/>
              <a:latin typeface="+mn-lt"/>
              <a:ea typeface="+mn-ea"/>
              <a:cs typeface="+mn-cs"/>
            </a:endParaRPr>
          </a:p>
          <a:p>
            <a:pPr lvl="0"/>
            <a:r>
              <a:rPr lang="en-CA" sz="1200" kern="1200" dirty="0" smtClean="0">
                <a:solidFill>
                  <a:schemeClr val="tx1"/>
                </a:solidFill>
                <a:effectLst/>
                <a:latin typeface="+mn-lt"/>
                <a:ea typeface="+mn-ea"/>
                <a:cs typeface="+mn-cs"/>
              </a:rPr>
              <a:t>UCC acceptance is much higher relative to NVOS respondents, where PEVOS respondents are willing to pay 50% more for guaranteed minimum charge, and 4 times more for increased renewables </a:t>
            </a:r>
            <a:endParaRPr lang="en-US" sz="1200" kern="1200" dirty="0" smtClean="0">
              <a:solidFill>
                <a:schemeClr val="tx1"/>
              </a:solidFill>
              <a:effectLst/>
              <a:latin typeface="+mn-lt"/>
              <a:ea typeface="+mn-ea"/>
              <a:cs typeface="+mn-cs"/>
            </a:endParaRPr>
          </a:p>
          <a:p>
            <a:pPr lvl="0"/>
            <a:r>
              <a:rPr lang="en-CA" sz="1200" kern="1200" dirty="0" smtClean="0">
                <a:solidFill>
                  <a:schemeClr val="tx1"/>
                </a:solidFill>
                <a:effectLst/>
                <a:latin typeface="+mn-lt"/>
                <a:ea typeface="+mn-ea"/>
                <a:cs typeface="+mn-cs"/>
              </a:rPr>
              <a:t>Two-thirds of respondents are clearly “Pro-UCC”; the remaining third places a lower value on UCC and is much more sensitive to decreases in guaranteed minimum charge.</a:t>
            </a:r>
            <a:endParaRPr lang="en-US" sz="1200" kern="1200" dirty="0" smtClean="0">
              <a:solidFill>
                <a:schemeClr val="tx1"/>
              </a:solidFill>
              <a:effectLst/>
              <a:latin typeface="+mn-lt"/>
              <a:ea typeface="+mn-ea"/>
              <a:cs typeface="+mn-cs"/>
            </a:endParaRPr>
          </a:p>
          <a:p>
            <a:r>
              <a:rPr lang="en-CA" sz="1200" kern="1200" dirty="0" smtClean="0">
                <a:solidFill>
                  <a:schemeClr val="tx1"/>
                </a:solidFill>
                <a:effectLst/>
                <a:latin typeface="+mn-lt"/>
                <a:ea typeface="+mn-ea"/>
                <a:cs typeface="+mn-cs"/>
              </a:rPr>
              <a:t>Interviews indicate that motives for UCC enrollment are primarily related to supporting the environment (renewables) or supporting technology development. </a:t>
            </a:r>
            <a:endParaRPr lang="en-US" dirty="0"/>
          </a:p>
        </p:txBody>
      </p:sp>
      <p:sp>
        <p:nvSpPr>
          <p:cNvPr id="4" name="Slide Number Placeholder 3"/>
          <p:cNvSpPr>
            <a:spLocks noGrp="1"/>
          </p:cNvSpPr>
          <p:nvPr>
            <p:ph type="sldNum" sz="quarter" idx="10"/>
          </p:nvPr>
        </p:nvSpPr>
        <p:spPr/>
        <p:txBody>
          <a:bodyPr/>
          <a:lstStyle/>
          <a:p>
            <a:fld id="{FE13B039-936D-49FC-AC6E-B3616DFC6DA0}" type="slidenum">
              <a:rPr lang="en-CA" smtClean="0"/>
              <a:pPr/>
              <a:t>3</a:t>
            </a:fld>
            <a:endParaRPr lang="en-CA"/>
          </a:p>
        </p:txBody>
      </p:sp>
    </p:spTree>
    <p:extLst>
      <p:ext uri="{BB962C8B-B14F-4D97-AF65-F5344CB8AC3E}">
        <p14:creationId xmlns:p14="http://schemas.microsoft.com/office/powerpoint/2010/main" val="7444033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Rot="1" noChangeAspect="1" noChangeArrowheads="1" noTextEdit="1"/>
          </p:cNvSpPr>
          <p:nvPr>
            <p:ph type="sldImg"/>
          </p:nvPr>
        </p:nvSpPr>
        <p:spPr>
          <a:ln/>
        </p:spPr>
      </p:sp>
      <p:sp>
        <p:nvSpPr>
          <p:cNvPr id="3277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Introduce BC </a:t>
            </a:r>
            <a:r>
              <a:rPr lang="en-US" dirty="0" err="1" smtClean="0"/>
              <a:t>PEVOS</a:t>
            </a:r>
            <a:r>
              <a:rPr lang="en-US" dirty="0" smtClean="0"/>
              <a:t> and </a:t>
            </a:r>
            <a:r>
              <a:rPr lang="en-US" dirty="0" err="1" smtClean="0"/>
              <a:t>CPEVS</a:t>
            </a:r>
            <a:r>
              <a:rPr lang="en-US" dirty="0" smtClean="0"/>
              <a:t> or visualize it here. Talk about the </a:t>
            </a:r>
            <a:r>
              <a:rPr lang="en-US" dirty="0" err="1" smtClean="0"/>
              <a:t>CPEVS</a:t>
            </a:r>
            <a:endParaRPr lang="en-US" dirty="0" smtClean="0"/>
          </a:p>
          <a:p>
            <a:endParaRPr lang="en-US" dirty="0" smtClean="0"/>
          </a:p>
          <a:p>
            <a:r>
              <a:rPr lang="en-US" dirty="0" smtClean="0"/>
              <a:t>--- Brief synopsis of the </a:t>
            </a:r>
            <a:r>
              <a:rPr lang="en-US" dirty="0" err="1" smtClean="0"/>
              <a:t>CPEVS</a:t>
            </a:r>
            <a:endParaRPr lang="en-US" dirty="0" smtClean="0"/>
          </a:p>
          <a:p>
            <a:r>
              <a:rPr lang="en-US" dirty="0" smtClean="0"/>
              <a:t>Survey</a:t>
            </a:r>
            <a:r>
              <a:rPr lang="en-US" baseline="0" dirty="0" smtClean="0"/>
              <a:t> = 538, 40% (215) were </a:t>
            </a:r>
            <a:r>
              <a:rPr lang="en-US" baseline="0" dirty="0" err="1" smtClean="0"/>
              <a:t>EM</a:t>
            </a:r>
            <a:r>
              <a:rPr lang="en-US" baseline="0" dirty="0" smtClean="0"/>
              <a:t>; 60% (323) were other</a:t>
            </a:r>
          </a:p>
          <a:p>
            <a:endParaRPr lang="en-US" baseline="0" dirty="0" smtClean="0"/>
          </a:p>
          <a:p>
            <a:r>
              <a:rPr lang="en-US" baseline="0" dirty="0" smtClean="0"/>
              <a:t>-- </a:t>
            </a:r>
            <a:r>
              <a:rPr lang="en-US" baseline="0" dirty="0" err="1" smtClean="0"/>
              <a:t>EV’s</a:t>
            </a:r>
            <a:r>
              <a:rPr lang="en-US" baseline="0" dirty="0" smtClean="0"/>
              <a:t> represent less than 1% of new vehicle sales. New vehicle sales represent X% of total register personal vehicles which is over 2.5 million.</a:t>
            </a:r>
            <a:endParaRPr lang="en-US" dirty="0"/>
          </a:p>
        </p:txBody>
      </p:sp>
      <p:sp>
        <p:nvSpPr>
          <p:cNvPr id="4" name="Slide Number Placeholder 3"/>
          <p:cNvSpPr>
            <a:spLocks noGrp="1"/>
          </p:cNvSpPr>
          <p:nvPr>
            <p:ph type="sldNum" sz="quarter" idx="10"/>
          </p:nvPr>
        </p:nvSpPr>
        <p:spPr/>
        <p:txBody>
          <a:bodyPr/>
          <a:lstStyle/>
          <a:p>
            <a:fld id="{CB61713D-E413-4391-8B6B-743061CA719A}" type="slidenum">
              <a:rPr lang="en-US" smtClean="0">
                <a:solidFill>
                  <a:prstClr val="black"/>
                </a:solidFill>
              </a:rPr>
              <a:pPr/>
              <a:t>5</a:t>
            </a:fld>
            <a:endParaRPr lang="en-US">
              <a:solidFill>
                <a:prstClr val="black"/>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Rot="1" noChangeAspect="1" noChangeArrowheads="1" noTextEdit="1"/>
          </p:cNvSpPr>
          <p:nvPr>
            <p:ph type="sldImg"/>
          </p:nvPr>
        </p:nvSpPr>
        <p:spPr>
          <a:xfrm>
            <a:off x="1160463" y="681038"/>
            <a:ext cx="4538662" cy="3403600"/>
          </a:xfrm>
          <a:ln/>
        </p:spPr>
      </p:sp>
      <p:sp>
        <p:nvSpPr>
          <p:cNvPr id="3277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Rot="1" noChangeAspect="1" noChangeArrowheads="1" noTextEdit="1"/>
          </p:cNvSpPr>
          <p:nvPr>
            <p:ph type="sldImg"/>
          </p:nvPr>
        </p:nvSpPr>
        <p:spPr>
          <a:ln/>
        </p:spPr>
      </p:sp>
      <p:sp>
        <p:nvSpPr>
          <p:cNvPr id="3277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CA" sz="1200" kern="1200" dirty="0" smtClean="0">
                <a:solidFill>
                  <a:schemeClr val="tx1"/>
                </a:solidFill>
                <a:effectLst/>
                <a:latin typeface="+mn-lt"/>
                <a:ea typeface="+mn-ea"/>
                <a:cs typeface="+mn-cs"/>
              </a:rPr>
              <a:t>Utility controlled charging (UCC) could be an important method to control the timing of PEV charging to reduce environmental impacts, increase the use of renewable energy, and potentially reduce grid costs. We explore respondent acceptance of various UCC programs, finding that:</a:t>
            </a:r>
            <a:endParaRPr lang="en-US" sz="1200" kern="1200" dirty="0" smtClean="0">
              <a:solidFill>
                <a:schemeClr val="tx1"/>
              </a:solidFill>
              <a:effectLst/>
              <a:latin typeface="+mn-lt"/>
              <a:ea typeface="+mn-ea"/>
              <a:cs typeface="+mn-cs"/>
            </a:endParaRPr>
          </a:p>
          <a:p>
            <a:r>
              <a:rPr lang="en-CA" sz="1200" b="1" kern="1200" dirty="0" smtClean="0">
                <a:solidFill>
                  <a:schemeClr val="tx1"/>
                </a:solidFill>
                <a:effectLst/>
                <a:latin typeface="+mn-lt"/>
                <a:ea typeface="+mn-ea"/>
                <a:cs typeface="+mn-cs"/>
              </a:rPr>
              <a:t>Among Mainstream (NVOS) respondents:</a:t>
            </a:r>
            <a:endParaRPr lang="en-US" sz="1200" b="1" kern="1200" dirty="0" smtClean="0">
              <a:solidFill>
                <a:schemeClr val="tx1"/>
              </a:solidFill>
              <a:effectLst/>
              <a:latin typeface="+mn-lt"/>
              <a:ea typeface="+mn-ea"/>
              <a:cs typeface="+mn-cs"/>
            </a:endParaRPr>
          </a:p>
          <a:p>
            <a:pPr lvl="0"/>
            <a:r>
              <a:rPr lang="en-CA" sz="1200" kern="1200" dirty="0" smtClean="0">
                <a:solidFill>
                  <a:schemeClr val="tx1"/>
                </a:solidFill>
                <a:effectLst/>
                <a:latin typeface="+mn-lt"/>
                <a:ea typeface="+mn-ea"/>
                <a:cs typeface="+mn-cs"/>
              </a:rPr>
              <a:t>Awareness and understanding of electricity sources and the idea of UCC is very low.</a:t>
            </a:r>
            <a:endParaRPr lang="en-US" sz="1200" kern="1200" dirty="0" smtClean="0">
              <a:solidFill>
                <a:schemeClr val="tx1"/>
              </a:solidFill>
              <a:effectLst/>
              <a:latin typeface="+mn-lt"/>
              <a:ea typeface="+mn-ea"/>
              <a:cs typeface="+mn-cs"/>
            </a:endParaRPr>
          </a:p>
          <a:p>
            <a:pPr lvl="0"/>
            <a:r>
              <a:rPr lang="en-CA" sz="1200" kern="1200" dirty="0" smtClean="0">
                <a:solidFill>
                  <a:schemeClr val="tx1"/>
                </a:solidFill>
                <a:effectLst/>
                <a:latin typeface="+mn-lt"/>
                <a:ea typeface="+mn-ea"/>
                <a:cs typeface="+mn-cs"/>
              </a:rPr>
              <a:t>Once explained, there is general openness to UCC programs, where probability of enrollment in such a program is higher with decreased electrical bills, increased access to renewable electricity, and increased “guaranteed minimum charge” or more charge each morning.</a:t>
            </a:r>
            <a:endParaRPr lang="en-US" sz="1200" kern="1200" dirty="0" smtClean="0">
              <a:solidFill>
                <a:schemeClr val="tx1"/>
              </a:solidFill>
              <a:effectLst/>
              <a:latin typeface="+mn-lt"/>
              <a:ea typeface="+mn-ea"/>
              <a:cs typeface="+mn-cs"/>
            </a:endParaRPr>
          </a:p>
          <a:p>
            <a:pPr lvl="0"/>
            <a:r>
              <a:rPr lang="en-CA" sz="1200" kern="1200" dirty="0" smtClean="0">
                <a:solidFill>
                  <a:schemeClr val="tx1"/>
                </a:solidFill>
                <a:effectLst/>
                <a:latin typeface="+mn-lt"/>
                <a:ea typeface="+mn-ea"/>
                <a:cs typeface="+mn-cs"/>
              </a:rPr>
              <a:t>There is significant heterogeneity among respondent that are “Pro-UCC” (79%), where 34% are motivated by guaranteed minimum charge or more charge, 28% are motivated by cost savings, and 17% are motivated by increased renewable electricity.</a:t>
            </a:r>
            <a:endParaRPr lang="en-US" sz="1200" kern="1200" dirty="0" smtClean="0">
              <a:solidFill>
                <a:schemeClr val="tx1"/>
              </a:solidFill>
              <a:effectLst/>
              <a:latin typeface="+mn-lt"/>
              <a:ea typeface="+mn-ea"/>
              <a:cs typeface="+mn-cs"/>
            </a:endParaRPr>
          </a:p>
          <a:p>
            <a:pPr lvl="0"/>
            <a:r>
              <a:rPr lang="en-CA" sz="1200" kern="1200" dirty="0" smtClean="0">
                <a:solidFill>
                  <a:schemeClr val="tx1"/>
                </a:solidFill>
                <a:effectLst/>
                <a:latin typeface="+mn-lt"/>
                <a:ea typeface="+mn-ea"/>
                <a:cs typeface="+mn-cs"/>
              </a:rPr>
              <a:t>Interviews indicate that some see linking PEVs to green electricity as “natural,” but there is concern regarding loss of control and lack of trust in the utility. </a:t>
            </a:r>
            <a:endParaRPr lang="en-US" sz="1200" kern="1200" dirty="0" smtClean="0">
              <a:solidFill>
                <a:schemeClr val="tx1"/>
              </a:solidFill>
              <a:effectLst/>
              <a:latin typeface="+mn-lt"/>
              <a:ea typeface="+mn-ea"/>
              <a:cs typeface="+mn-cs"/>
            </a:endParaRPr>
          </a:p>
          <a:p>
            <a:r>
              <a:rPr lang="en-CA" sz="1200" b="1" kern="1200" dirty="0" smtClean="0">
                <a:solidFill>
                  <a:schemeClr val="tx1"/>
                </a:solidFill>
                <a:effectLst/>
                <a:latin typeface="+mn-lt"/>
                <a:ea typeface="+mn-ea"/>
                <a:cs typeface="+mn-cs"/>
              </a:rPr>
              <a:t>Among PEV Pioneer (PEVOS) respondents:</a:t>
            </a:r>
            <a:endParaRPr lang="en-US" sz="1200" b="1" kern="1200" dirty="0" smtClean="0">
              <a:solidFill>
                <a:schemeClr val="tx1"/>
              </a:solidFill>
              <a:effectLst/>
              <a:latin typeface="+mn-lt"/>
              <a:ea typeface="+mn-ea"/>
              <a:cs typeface="+mn-cs"/>
            </a:endParaRPr>
          </a:p>
          <a:p>
            <a:pPr lvl="0"/>
            <a:r>
              <a:rPr lang="en-CA" sz="1200" kern="1200" dirty="0" smtClean="0">
                <a:solidFill>
                  <a:schemeClr val="tx1"/>
                </a:solidFill>
                <a:effectLst/>
                <a:latin typeface="+mn-lt"/>
                <a:ea typeface="+mn-ea"/>
                <a:cs typeface="+mn-cs"/>
              </a:rPr>
              <a:t>UCC acceptance is much higher relative to NVOS respondents, where PEVOS respondents are willing to pay 50% more for guaranteed minimum charge, and 4 times more for increased renewables </a:t>
            </a:r>
            <a:endParaRPr lang="en-US" sz="1200" kern="1200" dirty="0" smtClean="0">
              <a:solidFill>
                <a:schemeClr val="tx1"/>
              </a:solidFill>
              <a:effectLst/>
              <a:latin typeface="+mn-lt"/>
              <a:ea typeface="+mn-ea"/>
              <a:cs typeface="+mn-cs"/>
            </a:endParaRPr>
          </a:p>
          <a:p>
            <a:pPr lvl="0"/>
            <a:r>
              <a:rPr lang="en-CA" sz="1200" kern="1200" dirty="0" smtClean="0">
                <a:solidFill>
                  <a:schemeClr val="tx1"/>
                </a:solidFill>
                <a:effectLst/>
                <a:latin typeface="+mn-lt"/>
                <a:ea typeface="+mn-ea"/>
                <a:cs typeface="+mn-cs"/>
              </a:rPr>
              <a:t>Two-thirds of respondents are clearly “Pro-UCC”; the remaining third places a lower value on UCC and is much more sensitive to decreases in guaranteed minimum charge.</a:t>
            </a:r>
            <a:endParaRPr lang="en-US" sz="1200" kern="1200" dirty="0" smtClean="0">
              <a:solidFill>
                <a:schemeClr val="tx1"/>
              </a:solidFill>
              <a:effectLst/>
              <a:latin typeface="+mn-lt"/>
              <a:ea typeface="+mn-ea"/>
              <a:cs typeface="+mn-cs"/>
            </a:endParaRPr>
          </a:p>
          <a:p>
            <a:r>
              <a:rPr lang="en-CA" sz="1200" kern="1200" dirty="0" smtClean="0">
                <a:solidFill>
                  <a:schemeClr val="tx1"/>
                </a:solidFill>
                <a:effectLst/>
                <a:latin typeface="+mn-lt"/>
                <a:ea typeface="+mn-ea"/>
                <a:cs typeface="+mn-cs"/>
              </a:rPr>
              <a:t>Interviews indicate that motives for UCC enrollment are primarily related to supporting the environment (renewables) or supporting technology development. </a:t>
            </a:r>
            <a:endParaRPr lang="en-US" dirty="0"/>
          </a:p>
        </p:txBody>
      </p:sp>
      <p:sp>
        <p:nvSpPr>
          <p:cNvPr id="4" name="Slide Number Placeholder 3"/>
          <p:cNvSpPr>
            <a:spLocks noGrp="1"/>
          </p:cNvSpPr>
          <p:nvPr>
            <p:ph type="sldNum" sz="quarter" idx="10"/>
          </p:nvPr>
        </p:nvSpPr>
        <p:spPr/>
        <p:txBody>
          <a:bodyPr/>
          <a:lstStyle/>
          <a:p>
            <a:fld id="{FE13B039-936D-49FC-AC6E-B3616DFC6DA0}" type="slidenum">
              <a:rPr lang="en-CA" smtClean="0"/>
              <a:pPr/>
              <a:t>11</a:t>
            </a:fld>
            <a:endParaRPr lang="en-CA"/>
          </a:p>
        </p:txBody>
      </p:sp>
    </p:spTree>
    <p:extLst>
      <p:ext uri="{BB962C8B-B14F-4D97-AF65-F5344CB8AC3E}">
        <p14:creationId xmlns:p14="http://schemas.microsoft.com/office/powerpoint/2010/main" val="74440333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Rot="1" noChangeAspect="1" noChangeArrowheads="1" noTextEdit="1"/>
          </p:cNvSpPr>
          <p:nvPr>
            <p:ph type="sldImg"/>
          </p:nvPr>
        </p:nvSpPr>
        <p:spPr>
          <a:ln/>
        </p:spPr>
      </p:sp>
      <p:sp>
        <p:nvSpPr>
          <p:cNvPr id="3277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Rot="1" noChangeAspect="1" noChangeArrowheads="1" noTextEdit="1"/>
          </p:cNvSpPr>
          <p:nvPr>
            <p:ph type="sldImg"/>
          </p:nvPr>
        </p:nvSpPr>
        <p:spPr>
          <a:ln/>
        </p:spPr>
      </p:sp>
      <p:sp>
        <p:nvSpPr>
          <p:cNvPr id="3277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Rot="1" noChangeAspect="1" noChangeArrowheads="1" noTextEdit="1"/>
          </p:cNvSpPr>
          <p:nvPr>
            <p:ph type="sldImg"/>
          </p:nvPr>
        </p:nvSpPr>
        <p:spPr>
          <a:ln/>
        </p:spPr>
      </p:sp>
      <p:sp>
        <p:nvSpPr>
          <p:cNvPr id="3277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Rot="1" noChangeAspect="1" noChangeArrowheads="1" noTextEdit="1"/>
          </p:cNvSpPr>
          <p:nvPr>
            <p:ph type="sldImg"/>
          </p:nvPr>
        </p:nvSpPr>
        <p:spPr>
          <a:xfrm>
            <a:off x="1162050" y="681038"/>
            <a:ext cx="4538663" cy="3403600"/>
          </a:xfrm>
          <a:ln/>
        </p:spPr>
      </p:sp>
      <p:sp>
        <p:nvSpPr>
          <p:cNvPr id="70659" name="Rectangle 3"/>
          <p:cNvSpPr>
            <a:spLocks noGrp="1" noChangeArrowheads="1"/>
          </p:cNvSpPr>
          <p:nvPr>
            <p:ph type="body" idx="1"/>
          </p:nvPr>
        </p:nvSpPr>
        <p:spPr>
          <a:xfrm>
            <a:off x="686114" y="4310872"/>
            <a:ext cx="5485773" cy="4084640"/>
          </a:xfrm>
          <a:noFill/>
        </p:spPr>
        <p:txBody>
          <a:bodyPr/>
          <a:lstStyle/>
          <a:p>
            <a:pPr eaLnBrk="1" hangingPunct="1"/>
            <a:endParaRPr lang="en-US" altLang="en-US"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Rot="1" noChangeAspect="1" noChangeArrowheads="1" noTextEdit="1"/>
          </p:cNvSpPr>
          <p:nvPr>
            <p:ph type="sldImg"/>
          </p:nvPr>
        </p:nvSpPr>
        <p:spPr>
          <a:xfrm>
            <a:off x="1162050" y="681038"/>
            <a:ext cx="4538663" cy="3403600"/>
          </a:xfrm>
          <a:ln/>
        </p:spPr>
      </p:sp>
      <p:sp>
        <p:nvSpPr>
          <p:cNvPr id="71683" name="Rectangle 3"/>
          <p:cNvSpPr>
            <a:spLocks noGrp="1" noChangeArrowheads="1"/>
          </p:cNvSpPr>
          <p:nvPr>
            <p:ph type="body" idx="1"/>
          </p:nvPr>
        </p:nvSpPr>
        <p:spPr>
          <a:xfrm>
            <a:off x="686114" y="4310872"/>
            <a:ext cx="5485773" cy="4084640"/>
          </a:xfrm>
          <a:noFill/>
        </p:spPr>
        <p:txBody>
          <a:bodyPr/>
          <a:lstStyle/>
          <a:p>
            <a:pPr eaLnBrk="1" hangingPunct="1"/>
            <a:endParaRPr lang="en-US" altLang="en-US"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Rot="1" noChangeAspect="1" noChangeArrowheads="1" noTextEdit="1"/>
          </p:cNvSpPr>
          <p:nvPr>
            <p:ph type="sldImg"/>
          </p:nvPr>
        </p:nvSpPr>
        <p:spPr>
          <a:xfrm>
            <a:off x="1162050" y="681038"/>
            <a:ext cx="4538663" cy="3403600"/>
          </a:xfrm>
          <a:ln/>
        </p:spPr>
      </p:sp>
      <p:sp>
        <p:nvSpPr>
          <p:cNvPr id="72707" name="Rectangle 3"/>
          <p:cNvSpPr>
            <a:spLocks noGrp="1" noChangeArrowheads="1"/>
          </p:cNvSpPr>
          <p:nvPr>
            <p:ph type="body" idx="1"/>
          </p:nvPr>
        </p:nvSpPr>
        <p:spPr>
          <a:xfrm>
            <a:off x="686114" y="4310872"/>
            <a:ext cx="5485773" cy="4084640"/>
          </a:xfrm>
          <a:noFill/>
        </p:spPr>
        <p:txBody>
          <a:bodyPr/>
          <a:lstStyle/>
          <a:p>
            <a:pPr eaLnBrk="1" hangingPunct="1"/>
            <a:endParaRPr lang="en-US" altLang="en-US"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p:cNvSpPr>
            <a:spLocks noGrp="1" noRot="1" noChangeAspect="1" noChangeArrowheads="1" noTextEdit="1"/>
          </p:cNvSpPr>
          <p:nvPr>
            <p:ph type="sldImg"/>
          </p:nvPr>
        </p:nvSpPr>
        <p:spPr>
          <a:xfrm>
            <a:off x="1162050" y="681038"/>
            <a:ext cx="4538663" cy="3403600"/>
          </a:xfrm>
          <a:ln/>
        </p:spPr>
      </p:sp>
      <p:sp>
        <p:nvSpPr>
          <p:cNvPr id="79875" name="Rectangle 3"/>
          <p:cNvSpPr>
            <a:spLocks noGrp="1" noChangeArrowheads="1"/>
          </p:cNvSpPr>
          <p:nvPr>
            <p:ph type="body" idx="1"/>
          </p:nvPr>
        </p:nvSpPr>
        <p:spPr>
          <a:xfrm>
            <a:off x="685800" y="4311650"/>
            <a:ext cx="5486400" cy="4084638"/>
          </a:xfrm>
          <a:noFill/>
          <a:ln/>
        </p:spPr>
        <p:txBody>
          <a:bodyPr/>
          <a:lstStyle/>
          <a:p>
            <a:pPr eaLnBrk="1" hangingPunct="1"/>
            <a:endParaRPr lang="en-US"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p:cNvSpPr>
            <a:spLocks noGrp="1" noRot="1" noChangeAspect="1" noChangeArrowheads="1" noTextEdit="1"/>
          </p:cNvSpPr>
          <p:nvPr>
            <p:ph type="sldImg"/>
          </p:nvPr>
        </p:nvSpPr>
        <p:spPr>
          <a:xfrm>
            <a:off x="1162050" y="681038"/>
            <a:ext cx="4538663" cy="3403600"/>
          </a:xfrm>
          <a:ln/>
        </p:spPr>
      </p:sp>
      <p:sp>
        <p:nvSpPr>
          <p:cNvPr id="79875" name="Rectangle 3"/>
          <p:cNvSpPr>
            <a:spLocks noGrp="1" noChangeArrowheads="1"/>
          </p:cNvSpPr>
          <p:nvPr>
            <p:ph type="body" idx="1"/>
          </p:nvPr>
        </p:nvSpPr>
        <p:spPr>
          <a:xfrm>
            <a:off x="685800" y="4311650"/>
            <a:ext cx="5486400" cy="4084638"/>
          </a:xfrm>
          <a:noFill/>
          <a:ln/>
        </p:spPr>
        <p:txBody>
          <a:bodyPr/>
          <a:lstStyle/>
          <a:p>
            <a:pPr eaLnBrk="1" hangingPunct="1"/>
            <a:endParaRPr lang="en-US"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p:cNvSpPr>
            <a:spLocks noGrp="1" noRot="1" noChangeAspect="1" noChangeArrowheads="1" noTextEdit="1"/>
          </p:cNvSpPr>
          <p:nvPr>
            <p:ph type="sldImg"/>
          </p:nvPr>
        </p:nvSpPr>
        <p:spPr>
          <a:xfrm>
            <a:off x="1162050" y="681038"/>
            <a:ext cx="4538663" cy="3403600"/>
          </a:xfrm>
          <a:ln/>
        </p:spPr>
      </p:sp>
      <p:sp>
        <p:nvSpPr>
          <p:cNvPr id="79875" name="Rectangle 3"/>
          <p:cNvSpPr>
            <a:spLocks noGrp="1" noChangeArrowheads="1"/>
          </p:cNvSpPr>
          <p:nvPr>
            <p:ph type="body" idx="1"/>
          </p:nvPr>
        </p:nvSpPr>
        <p:spPr>
          <a:xfrm>
            <a:off x="685800" y="4311650"/>
            <a:ext cx="5486400" cy="4084638"/>
          </a:xfrm>
          <a:noFill/>
          <a:ln/>
        </p:spPr>
        <p:txBody>
          <a:bodyPr/>
          <a:lstStyle/>
          <a:p>
            <a:pPr eaLnBrk="1" hangingPunct="1"/>
            <a:endParaRPr lang="en-US"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p:cNvSpPr>
            <a:spLocks noGrp="1" noRot="1" noChangeAspect="1" noChangeArrowheads="1" noTextEdit="1"/>
          </p:cNvSpPr>
          <p:nvPr>
            <p:ph type="sldImg"/>
          </p:nvPr>
        </p:nvSpPr>
        <p:spPr>
          <a:xfrm>
            <a:off x="1162050" y="681038"/>
            <a:ext cx="4538663" cy="3403600"/>
          </a:xfrm>
          <a:ln/>
        </p:spPr>
      </p:sp>
      <p:sp>
        <p:nvSpPr>
          <p:cNvPr id="79875" name="Rectangle 3"/>
          <p:cNvSpPr>
            <a:spLocks noGrp="1" noChangeArrowheads="1"/>
          </p:cNvSpPr>
          <p:nvPr>
            <p:ph type="body" idx="1"/>
          </p:nvPr>
        </p:nvSpPr>
        <p:spPr>
          <a:xfrm>
            <a:off x="685800" y="4311650"/>
            <a:ext cx="5486400" cy="4084638"/>
          </a:xfrm>
          <a:noFill/>
          <a:ln/>
        </p:spPr>
        <p:txBody>
          <a:bodyPr/>
          <a:lstStyle/>
          <a:p>
            <a:pPr eaLnBrk="1" hangingPunct="1"/>
            <a:endParaRPr lang="en-US"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p:cNvSpPr>
            <a:spLocks noGrp="1" noRot="1" noChangeAspect="1" noChangeArrowheads="1" noTextEdit="1"/>
          </p:cNvSpPr>
          <p:nvPr>
            <p:ph type="sldImg"/>
          </p:nvPr>
        </p:nvSpPr>
        <p:spPr>
          <a:xfrm>
            <a:off x="1162050" y="681038"/>
            <a:ext cx="4538663" cy="3403600"/>
          </a:xfrm>
          <a:ln/>
        </p:spPr>
      </p:sp>
      <p:sp>
        <p:nvSpPr>
          <p:cNvPr id="79875" name="Rectangle 3"/>
          <p:cNvSpPr>
            <a:spLocks noGrp="1" noChangeArrowheads="1"/>
          </p:cNvSpPr>
          <p:nvPr>
            <p:ph type="body" idx="1"/>
          </p:nvPr>
        </p:nvSpPr>
        <p:spPr>
          <a:xfrm>
            <a:off x="685800" y="4311650"/>
            <a:ext cx="5486400" cy="4084638"/>
          </a:xfrm>
          <a:noFill/>
          <a:ln/>
        </p:spPr>
        <p:txBody>
          <a:bodyPr/>
          <a:lstStyle/>
          <a:p>
            <a:pPr eaLnBrk="1" hangingPunct="1"/>
            <a:endParaRPr lang="en-US"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p:cNvSpPr>
            <a:spLocks noGrp="1" noRot="1" noChangeAspect="1" noChangeArrowheads="1" noTextEdit="1"/>
          </p:cNvSpPr>
          <p:nvPr>
            <p:ph type="sldImg"/>
          </p:nvPr>
        </p:nvSpPr>
        <p:spPr>
          <a:xfrm>
            <a:off x="1162050" y="681038"/>
            <a:ext cx="4538663" cy="3403600"/>
          </a:xfrm>
          <a:ln/>
        </p:spPr>
      </p:sp>
      <p:sp>
        <p:nvSpPr>
          <p:cNvPr id="79875" name="Rectangle 3"/>
          <p:cNvSpPr>
            <a:spLocks noGrp="1" noChangeArrowheads="1"/>
          </p:cNvSpPr>
          <p:nvPr>
            <p:ph type="body" idx="1"/>
          </p:nvPr>
        </p:nvSpPr>
        <p:spPr>
          <a:xfrm>
            <a:off x="685800" y="4311650"/>
            <a:ext cx="5486400" cy="4084638"/>
          </a:xfrm>
          <a:noFill/>
          <a:ln/>
        </p:spPr>
        <p:txBody>
          <a:bodyPr/>
          <a:lstStyle/>
          <a:p>
            <a:pPr eaLnBrk="1" hangingPunct="1"/>
            <a:endParaRPr lang="en-US"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CA" sz="1200" kern="1200" dirty="0" smtClean="0">
                <a:solidFill>
                  <a:schemeClr val="tx1"/>
                </a:solidFill>
                <a:effectLst/>
                <a:latin typeface="+mn-lt"/>
                <a:ea typeface="+mn-ea"/>
                <a:cs typeface="+mn-cs"/>
              </a:rPr>
              <a:t>Utility controlled charging (UCC) could be an important method to control the timing of PEV charging to reduce environmental impacts, increase the use of renewable energy, and potentially reduce grid costs. We explore respondent acceptance of various UCC programs, finding that:</a:t>
            </a:r>
            <a:endParaRPr lang="en-US" sz="1200" kern="1200" dirty="0" smtClean="0">
              <a:solidFill>
                <a:schemeClr val="tx1"/>
              </a:solidFill>
              <a:effectLst/>
              <a:latin typeface="+mn-lt"/>
              <a:ea typeface="+mn-ea"/>
              <a:cs typeface="+mn-cs"/>
            </a:endParaRPr>
          </a:p>
          <a:p>
            <a:r>
              <a:rPr lang="en-CA" sz="1200" b="1" kern="1200" dirty="0" smtClean="0">
                <a:solidFill>
                  <a:schemeClr val="tx1"/>
                </a:solidFill>
                <a:effectLst/>
                <a:latin typeface="+mn-lt"/>
                <a:ea typeface="+mn-ea"/>
                <a:cs typeface="+mn-cs"/>
              </a:rPr>
              <a:t>Among Mainstream (NVOS) respondents:</a:t>
            </a:r>
            <a:endParaRPr lang="en-US" sz="1200" b="1" kern="1200" dirty="0" smtClean="0">
              <a:solidFill>
                <a:schemeClr val="tx1"/>
              </a:solidFill>
              <a:effectLst/>
              <a:latin typeface="+mn-lt"/>
              <a:ea typeface="+mn-ea"/>
              <a:cs typeface="+mn-cs"/>
            </a:endParaRPr>
          </a:p>
          <a:p>
            <a:pPr lvl="0"/>
            <a:r>
              <a:rPr lang="en-CA" sz="1200" kern="1200" dirty="0" smtClean="0">
                <a:solidFill>
                  <a:schemeClr val="tx1"/>
                </a:solidFill>
                <a:effectLst/>
                <a:latin typeface="+mn-lt"/>
                <a:ea typeface="+mn-ea"/>
                <a:cs typeface="+mn-cs"/>
              </a:rPr>
              <a:t>Awareness and understanding of electricity sources and the idea of UCC is very low.</a:t>
            </a:r>
            <a:endParaRPr lang="en-US" sz="1200" kern="1200" dirty="0" smtClean="0">
              <a:solidFill>
                <a:schemeClr val="tx1"/>
              </a:solidFill>
              <a:effectLst/>
              <a:latin typeface="+mn-lt"/>
              <a:ea typeface="+mn-ea"/>
              <a:cs typeface="+mn-cs"/>
            </a:endParaRPr>
          </a:p>
          <a:p>
            <a:pPr lvl="0"/>
            <a:r>
              <a:rPr lang="en-CA" sz="1200" kern="1200" dirty="0" smtClean="0">
                <a:solidFill>
                  <a:schemeClr val="tx1"/>
                </a:solidFill>
                <a:effectLst/>
                <a:latin typeface="+mn-lt"/>
                <a:ea typeface="+mn-ea"/>
                <a:cs typeface="+mn-cs"/>
              </a:rPr>
              <a:t>Once explained, there is general openness to UCC programs, where probability of enrollment in such a program is higher with decreased electrical bills, increased access to renewable electricity, and increased “guaranteed minimum charge” or more charge each morning.</a:t>
            </a:r>
            <a:endParaRPr lang="en-US" sz="1200" kern="1200" dirty="0" smtClean="0">
              <a:solidFill>
                <a:schemeClr val="tx1"/>
              </a:solidFill>
              <a:effectLst/>
              <a:latin typeface="+mn-lt"/>
              <a:ea typeface="+mn-ea"/>
              <a:cs typeface="+mn-cs"/>
            </a:endParaRPr>
          </a:p>
          <a:p>
            <a:pPr lvl="0"/>
            <a:r>
              <a:rPr lang="en-CA" sz="1200" kern="1200" dirty="0" smtClean="0">
                <a:solidFill>
                  <a:schemeClr val="tx1"/>
                </a:solidFill>
                <a:effectLst/>
                <a:latin typeface="+mn-lt"/>
                <a:ea typeface="+mn-ea"/>
                <a:cs typeface="+mn-cs"/>
              </a:rPr>
              <a:t>There is significant heterogeneity among respondent that are “Pro-UCC” (79%), where 34% are motivated by guaranteed minimum charge or more charge, 28% are motivated by cost savings, and 17% are motivated by increased renewable electricity.</a:t>
            </a:r>
            <a:endParaRPr lang="en-US" sz="1200" kern="1200" dirty="0" smtClean="0">
              <a:solidFill>
                <a:schemeClr val="tx1"/>
              </a:solidFill>
              <a:effectLst/>
              <a:latin typeface="+mn-lt"/>
              <a:ea typeface="+mn-ea"/>
              <a:cs typeface="+mn-cs"/>
            </a:endParaRPr>
          </a:p>
          <a:p>
            <a:pPr lvl="0"/>
            <a:r>
              <a:rPr lang="en-CA" sz="1200" kern="1200" dirty="0" smtClean="0">
                <a:solidFill>
                  <a:schemeClr val="tx1"/>
                </a:solidFill>
                <a:effectLst/>
                <a:latin typeface="+mn-lt"/>
                <a:ea typeface="+mn-ea"/>
                <a:cs typeface="+mn-cs"/>
              </a:rPr>
              <a:t>Interviews indicate that some see linking PEVs to green electricity as “natural,” but there is concern regarding loss of control and lack of trust in the utility. </a:t>
            </a:r>
            <a:endParaRPr lang="en-US" sz="1200" kern="1200" dirty="0" smtClean="0">
              <a:solidFill>
                <a:schemeClr val="tx1"/>
              </a:solidFill>
              <a:effectLst/>
              <a:latin typeface="+mn-lt"/>
              <a:ea typeface="+mn-ea"/>
              <a:cs typeface="+mn-cs"/>
            </a:endParaRPr>
          </a:p>
          <a:p>
            <a:r>
              <a:rPr lang="en-CA" sz="1200" b="1" kern="1200" dirty="0" smtClean="0">
                <a:solidFill>
                  <a:schemeClr val="tx1"/>
                </a:solidFill>
                <a:effectLst/>
                <a:latin typeface="+mn-lt"/>
                <a:ea typeface="+mn-ea"/>
                <a:cs typeface="+mn-cs"/>
              </a:rPr>
              <a:t>Among PEV Pioneer (PEVOS) respondents:</a:t>
            </a:r>
            <a:endParaRPr lang="en-US" sz="1200" b="1" kern="1200" dirty="0" smtClean="0">
              <a:solidFill>
                <a:schemeClr val="tx1"/>
              </a:solidFill>
              <a:effectLst/>
              <a:latin typeface="+mn-lt"/>
              <a:ea typeface="+mn-ea"/>
              <a:cs typeface="+mn-cs"/>
            </a:endParaRPr>
          </a:p>
          <a:p>
            <a:pPr lvl="0"/>
            <a:r>
              <a:rPr lang="en-CA" sz="1200" kern="1200" dirty="0" smtClean="0">
                <a:solidFill>
                  <a:schemeClr val="tx1"/>
                </a:solidFill>
                <a:effectLst/>
                <a:latin typeface="+mn-lt"/>
                <a:ea typeface="+mn-ea"/>
                <a:cs typeface="+mn-cs"/>
              </a:rPr>
              <a:t>UCC acceptance is much higher relative to NVOS respondents, where PEVOS respondents are willing to pay 50% more for guaranteed minimum charge, and 4 times more for increased renewables </a:t>
            </a:r>
            <a:endParaRPr lang="en-US" sz="1200" kern="1200" dirty="0" smtClean="0">
              <a:solidFill>
                <a:schemeClr val="tx1"/>
              </a:solidFill>
              <a:effectLst/>
              <a:latin typeface="+mn-lt"/>
              <a:ea typeface="+mn-ea"/>
              <a:cs typeface="+mn-cs"/>
            </a:endParaRPr>
          </a:p>
          <a:p>
            <a:pPr lvl="0"/>
            <a:r>
              <a:rPr lang="en-CA" sz="1200" kern="1200" dirty="0" smtClean="0">
                <a:solidFill>
                  <a:schemeClr val="tx1"/>
                </a:solidFill>
                <a:effectLst/>
                <a:latin typeface="+mn-lt"/>
                <a:ea typeface="+mn-ea"/>
                <a:cs typeface="+mn-cs"/>
              </a:rPr>
              <a:t>Two-thirds of respondents are clearly “Pro-UCC”; the remaining third places a lower value on UCC and is much more sensitive to decreases in guaranteed minimum charge.</a:t>
            </a:r>
            <a:endParaRPr lang="en-US" sz="1200" kern="1200" dirty="0" smtClean="0">
              <a:solidFill>
                <a:schemeClr val="tx1"/>
              </a:solidFill>
              <a:effectLst/>
              <a:latin typeface="+mn-lt"/>
              <a:ea typeface="+mn-ea"/>
              <a:cs typeface="+mn-cs"/>
            </a:endParaRPr>
          </a:p>
          <a:p>
            <a:r>
              <a:rPr lang="en-CA" sz="1200" kern="1200" dirty="0" smtClean="0">
                <a:solidFill>
                  <a:schemeClr val="tx1"/>
                </a:solidFill>
                <a:effectLst/>
                <a:latin typeface="+mn-lt"/>
                <a:ea typeface="+mn-ea"/>
                <a:cs typeface="+mn-cs"/>
              </a:rPr>
              <a:t>Interviews indicate that motives for UCC enrollment are primarily related to supporting the environment (renewables) or supporting technology development. </a:t>
            </a:r>
            <a:endParaRPr lang="en-US" dirty="0"/>
          </a:p>
        </p:txBody>
      </p:sp>
      <p:sp>
        <p:nvSpPr>
          <p:cNvPr id="4" name="Slide Number Placeholder 3"/>
          <p:cNvSpPr>
            <a:spLocks noGrp="1"/>
          </p:cNvSpPr>
          <p:nvPr>
            <p:ph type="sldNum" sz="quarter" idx="10"/>
          </p:nvPr>
        </p:nvSpPr>
        <p:spPr/>
        <p:txBody>
          <a:bodyPr/>
          <a:lstStyle/>
          <a:p>
            <a:fld id="{FE13B039-936D-49FC-AC6E-B3616DFC6DA0}" type="slidenum">
              <a:rPr lang="en-CA" smtClean="0"/>
              <a:pPr/>
              <a:t>26</a:t>
            </a:fld>
            <a:endParaRPr lang="en-CA"/>
          </a:p>
        </p:txBody>
      </p:sp>
    </p:spTree>
    <p:extLst>
      <p:ext uri="{BB962C8B-B14F-4D97-AF65-F5344CB8AC3E}">
        <p14:creationId xmlns:p14="http://schemas.microsoft.com/office/powerpoint/2010/main" val="74440333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517BDC58-F67A-47CE-881B-9422C93CAFA2}" type="slidenum">
              <a:rPr lang="en-US">
                <a:solidFill>
                  <a:prstClr val="black"/>
                </a:solidFill>
              </a:rPr>
              <a:pPr eaLnBrk="1" hangingPunct="1"/>
              <a:t>27</a:t>
            </a:fld>
            <a:endParaRPr lang="en-US">
              <a:solidFill>
                <a:prstClr val="black"/>
              </a:solidFill>
            </a:endParaRPr>
          </a:p>
        </p:txBody>
      </p:sp>
      <p:sp>
        <p:nvSpPr>
          <p:cNvPr id="52227" name="Rectangle 2"/>
          <p:cNvSpPr>
            <a:spLocks noGrp="1" noRot="1" noChangeAspect="1" noChangeArrowheads="1" noTextEdit="1"/>
          </p:cNvSpPr>
          <p:nvPr>
            <p:ph type="sldImg"/>
          </p:nvPr>
        </p:nvSpPr>
        <p:spPr>
          <a:ln/>
        </p:spPr>
      </p:sp>
      <p:sp>
        <p:nvSpPr>
          <p:cNvPr id="52228"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5"/>
          <p:cNvSpPr>
            <a:spLocks noChangeArrowheads="1"/>
          </p:cNvSpPr>
          <p:nvPr userDrawn="1"/>
        </p:nvSpPr>
        <p:spPr bwMode="auto">
          <a:xfrm>
            <a:off x="7635875" y="6351588"/>
            <a:ext cx="184150" cy="366712"/>
          </a:xfrm>
          <a:prstGeom prst="rect">
            <a:avLst/>
          </a:prstGeom>
          <a:noFill/>
          <a:ln w="9525">
            <a:noFill/>
            <a:miter lim="800000"/>
            <a:headEnd/>
            <a:tailEnd/>
          </a:ln>
          <a:effectLst/>
        </p:spPr>
        <p:txBody>
          <a:bodyPr wrap="none">
            <a:spAutoFit/>
          </a:bodyPr>
          <a:lstStyle/>
          <a:p>
            <a:pPr algn="l">
              <a:defRPr/>
            </a:pPr>
            <a:endParaRPr lang="en-US" sz="1800" b="0"/>
          </a:p>
        </p:txBody>
      </p:sp>
      <p:sp>
        <p:nvSpPr>
          <p:cNvPr id="5" name="Rectangle 9"/>
          <p:cNvSpPr>
            <a:spLocks noChangeArrowheads="1"/>
          </p:cNvSpPr>
          <p:nvPr userDrawn="1"/>
        </p:nvSpPr>
        <p:spPr bwMode="auto">
          <a:xfrm>
            <a:off x="8693150" y="0"/>
            <a:ext cx="450850" cy="377825"/>
          </a:xfrm>
          <a:prstGeom prst="rect">
            <a:avLst/>
          </a:prstGeom>
          <a:solidFill>
            <a:schemeClr val="tx1"/>
          </a:solidFill>
          <a:ln w="25400">
            <a:solidFill>
              <a:srgbClr val="000000"/>
            </a:solidFill>
            <a:miter lim="800000"/>
            <a:headEnd/>
            <a:tailEnd type="none" w="lg" len="lg"/>
          </a:ln>
          <a:effectLst/>
        </p:spPr>
        <p:txBody>
          <a:bodyPr wrap="none" anchor="ctr"/>
          <a:lstStyle/>
          <a:p>
            <a:pPr>
              <a:defRPr/>
            </a:pPr>
            <a:endParaRPr lang="en-US"/>
          </a:p>
        </p:txBody>
      </p:sp>
      <p:sp>
        <p:nvSpPr>
          <p:cNvPr id="6" name="Text Box 8"/>
          <p:cNvSpPr txBox="1">
            <a:spLocks noChangeArrowheads="1"/>
          </p:cNvSpPr>
          <p:nvPr userDrawn="1"/>
        </p:nvSpPr>
        <p:spPr bwMode="auto">
          <a:xfrm>
            <a:off x="8645525" y="-28575"/>
            <a:ext cx="557213" cy="457200"/>
          </a:xfrm>
          <a:prstGeom prst="rect">
            <a:avLst/>
          </a:prstGeom>
          <a:noFill/>
          <a:ln w="25400">
            <a:noFill/>
            <a:miter lim="800000"/>
            <a:headEnd/>
            <a:tailEnd type="none" w="lg" len="lg"/>
          </a:ln>
          <a:effectLst/>
        </p:spPr>
        <p:txBody>
          <a:bodyPr>
            <a:spAutoFit/>
          </a:bodyPr>
          <a:lstStyle/>
          <a:p>
            <a:pPr algn="l">
              <a:defRPr/>
            </a:pPr>
            <a:fld id="{4BAAB7B3-9AB0-4F29-8764-A69C4561D7F5}" type="slidenum">
              <a:rPr lang="en-US" sz="2400" b="0">
                <a:solidFill>
                  <a:srgbClr val="000000"/>
                </a:solidFill>
              </a:rPr>
              <a:pPr algn="l">
                <a:defRPr/>
              </a:pPr>
              <a:t>‹#›</a:t>
            </a:fld>
            <a:endParaRPr lang="en-US" sz="2400" b="0">
              <a:solidFill>
                <a:srgbClr val="000000"/>
              </a:solidFill>
            </a:endParaRPr>
          </a:p>
        </p:txBody>
      </p:sp>
      <p:sp>
        <p:nvSpPr>
          <p:cNvPr id="2" name="Title 1"/>
          <p:cNvSpPr>
            <a:spLocks noGrp="1"/>
          </p:cNvSpPr>
          <p:nvPr>
            <p:ph type="title"/>
          </p:nvPr>
        </p:nvSpPr>
        <p:spPr>
          <a:xfrm>
            <a:off x="1600200" y="609600"/>
            <a:ext cx="7086600" cy="1828800"/>
          </a:xfrm>
        </p:spPr>
        <p:txBody>
          <a:bodyPr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lang="en-US" smtClean="0"/>
              <a:t>Click to edit Master title style</a:t>
            </a:r>
            <a:endParaRPr lang="en-US"/>
          </a:p>
        </p:txBody>
      </p:sp>
      <p:sp>
        <p:nvSpPr>
          <p:cNvPr id="3" name="Text Placeholder 2"/>
          <p:cNvSpPr>
            <a:spLocks noGrp="1"/>
          </p:cNvSpPr>
          <p:nvPr>
            <p:ph type="body" idx="1"/>
          </p:nvPr>
        </p:nvSpPr>
        <p:spPr>
          <a:xfrm>
            <a:off x="1600200" y="2507786"/>
            <a:ext cx="7086600" cy="1509712"/>
          </a:xfrm>
        </p:spPr>
        <p:txBody>
          <a:bodyPr/>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Tree>
    <p:extLst>
      <p:ext uri="{BB962C8B-B14F-4D97-AF65-F5344CB8AC3E}">
        <p14:creationId xmlns:p14="http://schemas.microsoft.com/office/powerpoint/2010/main" val="3162059765"/>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CA"/>
          </a:p>
        </p:txBody>
      </p:sp>
      <p:sp>
        <p:nvSpPr>
          <p:cNvPr id="3" name="Chart Placeholder 2"/>
          <p:cNvSpPr>
            <a:spLocks noGrp="1"/>
          </p:cNvSpPr>
          <p:nvPr>
            <p:ph type="chart" idx="1"/>
          </p:nvPr>
        </p:nvSpPr>
        <p:spPr>
          <a:xfrm>
            <a:off x="457200" y="1600200"/>
            <a:ext cx="8229600" cy="4525963"/>
          </a:xfrm>
        </p:spPr>
        <p:txBody>
          <a:bodyPr/>
          <a:lstStyle/>
          <a:p>
            <a:pPr lvl="0"/>
            <a:endParaRPr lang="en-CA" noProof="0" smtClean="0"/>
          </a:p>
        </p:txBody>
      </p:sp>
      <p:sp>
        <p:nvSpPr>
          <p:cNvPr id="4" name="Rectangle 4"/>
          <p:cNvSpPr>
            <a:spLocks noGrp="1" noChangeArrowheads="1"/>
          </p:cNvSpPr>
          <p:nvPr>
            <p:ph type="dt" sz="half" idx="10"/>
          </p:nvPr>
        </p:nvSpPr>
        <p:spPr>
          <a:xfrm>
            <a:off x="457200" y="6245225"/>
            <a:ext cx="2133600" cy="476250"/>
          </a:xfrm>
          <a:prstGeom prst="rect">
            <a:avLst/>
          </a:prstGeom>
          <a:ln/>
        </p:spPr>
        <p:txBody>
          <a:bodyPr/>
          <a:lstStyle>
            <a:lvl1pPr>
              <a:defRPr/>
            </a:lvl1pPr>
          </a:lstStyle>
          <a:p>
            <a:pPr>
              <a:defRPr/>
            </a:pPr>
            <a:endParaRPr lang="en-US">
              <a:solidFill>
                <a:srgbClr val="FFFFFF"/>
              </a:solidFill>
            </a:endParaRPr>
          </a:p>
        </p:txBody>
      </p:sp>
      <p:sp>
        <p:nvSpPr>
          <p:cNvPr id="5" name="Rectangle 5"/>
          <p:cNvSpPr>
            <a:spLocks noGrp="1" noChangeArrowheads="1"/>
          </p:cNvSpPr>
          <p:nvPr>
            <p:ph type="ftr" sz="quarter" idx="11"/>
          </p:nvPr>
        </p:nvSpPr>
        <p:spPr>
          <a:xfrm>
            <a:off x="3124200" y="6245225"/>
            <a:ext cx="2895600" cy="476250"/>
          </a:xfrm>
          <a:prstGeom prst="rect">
            <a:avLst/>
          </a:prstGeom>
          <a:ln/>
        </p:spPr>
        <p:txBody>
          <a:bodyPr/>
          <a:lstStyle>
            <a:lvl1pPr>
              <a:defRPr/>
            </a:lvl1pPr>
          </a:lstStyle>
          <a:p>
            <a:pPr>
              <a:defRPr/>
            </a:pPr>
            <a:endParaRPr lang="en-US">
              <a:solidFill>
                <a:srgbClr val="FFFFFF"/>
              </a:solidFill>
            </a:endParaRPr>
          </a:p>
        </p:txBody>
      </p:sp>
      <p:sp>
        <p:nvSpPr>
          <p:cNvPr id="6" name="Rectangle 6"/>
          <p:cNvSpPr>
            <a:spLocks noGrp="1" noChangeArrowheads="1"/>
          </p:cNvSpPr>
          <p:nvPr>
            <p:ph type="sldNum" sz="quarter" idx="12"/>
          </p:nvPr>
        </p:nvSpPr>
        <p:spPr>
          <a:xfrm>
            <a:off x="6553200" y="6245225"/>
            <a:ext cx="2133600" cy="476250"/>
          </a:xfrm>
          <a:prstGeom prst="rect">
            <a:avLst/>
          </a:prstGeom>
          <a:ln/>
        </p:spPr>
        <p:txBody>
          <a:bodyPr/>
          <a:lstStyle>
            <a:lvl1pPr>
              <a:defRPr/>
            </a:lvl1pPr>
          </a:lstStyle>
          <a:p>
            <a:pPr>
              <a:defRPr/>
            </a:pPr>
            <a:fld id="{B67B9DCC-F6AC-4B50-AFA6-9AF092B459F2}"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27772184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39118ADC-95EC-413A-A632-11957C536088}" type="datetimeFigureOut">
              <a:rPr lang="en-CA" smtClean="0"/>
              <a:pPr/>
              <a:t>11/01/2017</a:t>
            </a:fld>
            <a:endParaRPr lang="en-CA"/>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CA"/>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47E99734-9AAA-45FF-8759-A30031D206F7}" type="slidenum">
              <a:rPr lang="en-CA" smtClean="0"/>
              <a:pPr/>
              <a:t>‹#›</a:t>
            </a:fld>
            <a:endParaRPr lang="en-CA"/>
          </a:p>
        </p:txBody>
      </p:sp>
    </p:spTree>
    <p:extLst>
      <p:ext uri="{BB962C8B-B14F-4D97-AF65-F5344CB8AC3E}">
        <p14:creationId xmlns:p14="http://schemas.microsoft.com/office/powerpoint/2010/main" val="418005809"/>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22" name="Title Placeholder 21"/>
          <p:cNvSpPr>
            <a:spLocks noGrp="1"/>
          </p:cNvSpPr>
          <p:nvPr>
            <p:ph type="title"/>
          </p:nvPr>
        </p:nvSpPr>
        <p:spPr bwMode="auto">
          <a:xfrm>
            <a:off x="457200" y="684213"/>
            <a:ext cx="8229600" cy="91598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title style</a:t>
            </a:r>
          </a:p>
        </p:txBody>
      </p:sp>
      <p:sp>
        <p:nvSpPr>
          <p:cNvPr id="16387" name="Text Placeholder 12"/>
          <p:cNvSpPr>
            <a:spLocks noGrp="1"/>
          </p:cNvSpPr>
          <p:nvPr>
            <p:ph type="body" idx="1"/>
          </p:nvPr>
        </p:nvSpPr>
        <p:spPr bwMode="auto">
          <a:xfrm>
            <a:off x="457200" y="1644650"/>
            <a:ext cx="8229600" cy="470852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Tree>
  </p:cSld>
  <p:clrMap bg1="dk1" tx1="lt1" bg2="dk2" tx2="lt2" accent1="accent1" accent2="accent2" accent3="accent3" accent4="accent4" accent5="accent5" accent6="accent6" hlink="hlink" folHlink="folHlink"/>
  <p:sldLayoutIdLst>
    <p:sldLayoutId id="2147483708" r:id="rId1"/>
    <p:sldLayoutId id="2147483724" r:id="rId2"/>
    <p:sldLayoutId id="2147483728" r:id="rId3"/>
  </p:sldLayoutIdLst>
  <p:txStyles>
    <p:titleStyle>
      <a:lvl1pPr algn="ctr" rtl="0" eaLnBrk="0" fontAlgn="base" hangingPunct="0">
        <a:spcBef>
          <a:spcPct val="0"/>
        </a:spcBef>
        <a:spcAft>
          <a:spcPct val="0"/>
        </a:spcAft>
        <a:defRPr sz="3200" b="1" kern="1200">
          <a:ln w="6350">
            <a:noFill/>
          </a:ln>
          <a:solidFill>
            <a:schemeClr val="hlink"/>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3200" b="1">
          <a:solidFill>
            <a:schemeClr val="hlink"/>
          </a:solidFill>
          <a:effectLst>
            <a:outerShdw blurRad="38100" dist="38100" dir="2700000" algn="tl">
              <a:srgbClr val="000000"/>
            </a:outerShdw>
          </a:effectLst>
          <a:latin typeface="Arial" charset="0"/>
        </a:defRPr>
      </a:lvl2pPr>
      <a:lvl3pPr algn="ctr" rtl="0" eaLnBrk="0" fontAlgn="base" hangingPunct="0">
        <a:spcBef>
          <a:spcPct val="0"/>
        </a:spcBef>
        <a:spcAft>
          <a:spcPct val="0"/>
        </a:spcAft>
        <a:defRPr sz="3200" b="1">
          <a:solidFill>
            <a:schemeClr val="hlink"/>
          </a:solidFill>
          <a:effectLst>
            <a:outerShdw blurRad="38100" dist="38100" dir="2700000" algn="tl">
              <a:srgbClr val="000000"/>
            </a:outerShdw>
          </a:effectLst>
          <a:latin typeface="Arial" charset="0"/>
        </a:defRPr>
      </a:lvl3pPr>
      <a:lvl4pPr algn="ctr" rtl="0" eaLnBrk="0" fontAlgn="base" hangingPunct="0">
        <a:spcBef>
          <a:spcPct val="0"/>
        </a:spcBef>
        <a:spcAft>
          <a:spcPct val="0"/>
        </a:spcAft>
        <a:defRPr sz="3200" b="1">
          <a:solidFill>
            <a:schemeClr val="hlink"/>
          </a:solidFill>
          <a:effectLst>
            <a:outerShdw blurRad="38100" dist="38100" dir="2700000" algn="tl">
              <a:srgbClr val="000000"/>
            </a:outerShdw>
          </a:effectLst>
          <a:latin typeface="Arial" charset="0"/>
        </a:defRPr>
      </a:lvl4pPr>
      <a:lvl5pPr algn="ctr" rtl="0" eaLnBrk="0" fontAlgn="base" hangingPunct="0">
        <a:spcBef>
          <a:spcPct val="0"/>
        </a:spcBef>
        <a:spcAft>
          <a:spcPct val="0"/>
        </a:spcAft>
        <a:defRPr sz="3200" b="1">
          <a:solidFill>
            <a:schemeClr val="hlink"/>
          </a:solidFill>
          <a:effectLst>
            <a:outerShdw blurRad="38100" dist="38100" dir="2700000" algn="tl">
              <a:srgbClr val="000000"/>
            </a:outerShdw>
          </a:effectLst>
          <a:latin typeface="Arial" charset="0"/>
        </a:defRPr>
      </a:lvl5pPr>
      <a:lvl6pPr marL="457200" algn="ctr" rtl="0" fontAlgn="base">
        <a:spcBef>
          <a:spcPct val="0"/>
        </a:spcBef>
        <a:spcAft>
          <a:spcPct val="0"/>
        </a:spcAft>
        <a:defRPr sz="3200" b="1">
          <a:solidFill>
            <a:schemeClr val="tx2"/>
          </a:solidFill>
          <a:effectLst>
            <a:outerShdw blurRad="38100" dist="38100" dir="2700000" algn="tl">
              <a:srgbClr val="000000"/>
            </a:outerShdw>
          </a:effectLst>
          <a:latin typeface="Arial" charset="0"/>
        </a:defRPr>
      </a:lvl6pPr>
      <a:lvl7pPr marL="914400" algn="ctr" rtl="0" fontAlgn="base">
        <a:spcBef>
          <a:spcPct val="0"/>
        </a:spcBef>
        <a:spcAft>
          <a:spcPct val="0"/>
        </a:spcAft>
        <a:defRPr sz="3200" b="1">
          <a:solidFill>
            <a:schemeClr val="tx2"/>
          </a:solidFill>
          <a:effectLst>
            <a:outerShdw blurRad="38100" dist="38100" dir="2700000" algn="tl">
              <a:srgbClr val="000000"/>
            </a:outerShdw>
          </a:effectLst>
          <a:latin typeface="Arial" charset="0"/>
        </a:defRPr>
      </a:lvl7pPr>
      <a:lvl8pPr marL="1371600" algn="ctr" rtl="0" fontAlgn="base">
        <a:spcBef>
          <a:spcPct val="0"/>
        </a:spcBef>
        <a:spcAft>
          <a:spcPct val="0"/>
        </a:spcAft>
        <a:defRPr sz="3200" b="1">
          <a:solidFill>
            <a:schemeClr val="tx2"/>
          </a:solidFill>
          <a:effectLst>
            <a:outerShdw blurRad="38100" dist="38100" dir="2700000" algn="tl">
              <a:srgbClr val="000000"/>
            </a:outerShdw>
          </a:effectLst>
          <a:latin typeface="Arial" charset="0"/>
        </a:defRPr>
      </a:lvl8pPr>
      <a:lvl9pPr marL="1828800" algn="ctr" rtl="0" fontAlgn="base">
        <a:spcBef>
          <a:spcPct val="0"/>
        </a:spcBef>
        <a:spcAft>
          <a:spcPct val="0"/>
        </a:spcAft>
        <a:defRPr sz="3200" b="1">
          <a:solidFill>
            <a:schemeClr val="tx2"/>
          </a:solidFill>
          <a:effectLst>
            <a:outerShdw blurRad="38100" dist="38100" dir="2700000" algn="tl">
              <a:srgbClr val="000000"/>
            </a:outerShdw>
          </a:effectLst>
          <a:latin typeface="Arial" charset="0"/>
        </a:defRPr>
      </a:lvl9pPr>
    </p:titleStyle>
    <p:bodyStyle>
      <a:lvl1pPr marL="227013" indent="-227013" algn="l" rtl="0" eaLnBrk="0" fontAlgn="base" hangingPunct="0">
        <a:spcBef>
          <a:spcPct val="0"/>
        </a:spcBef>
        <a:spcAft>
          <a:spcPct val="50000"/>
        </a:spcAft>
        <a:buClr>
          <a:srgbClr val="F9F9F9"/>
        </a:buClr>
        <a:buChar char="•"/>
        <a:defRPr sz="2400" b="1" kern="1200">
          <a:solidFill>
            <a:schemeClr val="tx1"/>
          </a:solidFill>
          <a:effectLst>
            <a:outerShdw blurRad="38100" dist="38100" dir="2700000" algn="tl">
              <a:srgbClr val="000000"/>
            </a:outerShdw>
          </a:effectLst>
          <a:latin typeface="+mn-lt"/>
          <a:ea typeface="+mn-ea"/>
          <a:cs typeface="+mn-cs"/>
        </a:defRPr>
      </a:lvl1pPr>
      <a:lvl2pPr marL="628650" indent="-284163" algn="l" rtl="0" eaLnBrk="0" fontAlgn="base" hangingPunct="0">
        <a:spcBef>
          <a:spcPct val="0"/>
        </a:spcBef>
        <a:spcAft>
          <a:spcPct val="50000"/>
        </a:spcAft>
        <a:buClr>
          <a:schemeClr val="tx1"/>
        </a:buClr>
        <a:buFont typeface="Arial" charset="0"/>
        <a:buChar char="–"/>
        <a:defRPr sz="2400" b="1" kern="1200">
          <a:solidFill>
            <a:schemeClr val="tx1"/>
          </a:solidFill>
          <a:effectLst>
            <a:outerShdw blurRad="38100" dist="38100" dir="2700000" algn="tl">
              <a:srgbClr val="000000"/>
            </a:outerShdw>
          </a:effectLst>
          <a:latin typeface="+mn-lt"/>
          <a:ea typeface="+mn-ea"/>
          <a:cs typeface="+mn-cs"/>
        </a:defRPr>
      </a:lvl2pPr>
      <a:lvl3pPr marL="914400" indent="-171450" algn="l" rtl="0" eaLnBrk="0" fontAlgn="base" hangingPunct="0">
        <a:spcBef>
          <a:spcPct val="0"/>
        </a:spcBef>
        <a:spcAft>
          <a:spcPct val="50000"/>
        </a:spcAft>
        <a:buClr>
          <a:schemeClr val="tx1"/>
        </a:buClr>
        <a:buChar char="•"/>
        <a:defRPr sz="2000" b="1" kern="1200">
          <a:solidFill>
            <a:schemeClr val="tx1"/>
          </a:solidFill>
          <a:effectLst>
            <a:outerShdw blurRad="38100" dist="38100" dir="2700000" algn="tl">
              <a:srgbClr val="000000"/>
            </a:outerShdw>
          </a:effectLst>
          <a:latin typeface="+mn-lt"/>
          <a:ea typeface="+mn-ea"/>
          <a:cs typeface="+mn-cs"/>
        </a:defRPr>
      </a:lvl3pPr>
      <a:lvl4pPr marL="1316038" indent="-231775" algn="l" rtl="0" eaLnBrk="0" fontAlgn="base" hangingPunct="0">
        <a:spcBef>
          <a:spcPct val="0"/>
        </a:spcBef>
        <a:spcAft>
          <a:spcPct val="50000"/>
        </a:spcAft>
        <a:buClr>
          <a:schemeClr val="tx1"/>
        </a:buClr>
        <a:buSzPct val="100000"/>
        <a:buFont typeface="Arial" charset="0"/>
        <a:buChar char="–"/>
        <a:defRPr sz="2000" b="1" kern="1200">
          <a:solidFill>
            <a:schemeClr val="tx1"/>
          </a:solidFill>
          <a:effectLst>
            <a:outerShdw blurRad="38100" dist="38100" dir="2700000" algn="tl">
              <a:srgbClr val="000000"/>
            </a:outerShdw>
          </a:effectLst>
          <a:latin typeface="+mn-lt"/>
          <a:ea typeface="+mn-ea"/>
          <a:cs typeface="+mn-cs"/>
        </a:defRPr>
      </a:lvl4pPr>
      <a:lvl5pPr marL="1598613" indent="-168275" algn="l" rtl="0" eaLnBrk="0" fontAlgn="base" hangingPunct="0">
        <a:spcBef>
          <a:spcPct val="0"/>
        </a:spcBef>
        <a:spcAft>
          <a:spcPct val="50000"/>
        </a:spcAft>
        <a:buClr>
          <a:schemeClr val="tx1"/>
        </a:buClr>
        <a:buChar char="•"/>
        <a:defRPr sz="2000" b="1" kern="1200">
          <a:solidFill>
            <a:schemeClr val="tx1"/>
          </a:solidFill>
          <a:effectLst>
            <a:outerShdw blurRad="38100" dist="38100" dir="2700000" algn="tl">
              <a:srgbClr val="000000"/>
            </a:outerShdw>
          </a:effectLst>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3.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http://www.ecoautoninja.com/wp-content/uploads/2009/04/electric-car-charge-plug.jpg"/>
          <p:cNvPicPr>
            <a:picLocks noChangeAspect="1" noChangeArrowheads="1"/>
          </p:cNvPicPr>
          <p:nvPr/>
        </p:nvPicPr>
        <p:blipFill rotWithShape="1">
          <a:blip r:embed="rId3">
            <a:extLst>
              <a:ext uri="{28A0092B-C50C-407E-A947-70E740481C1C}">
                <a14:useLocalDpi xmlns:a14="http://schemas.microsoft.com/office/drawing/2010/main" val="0"/>
              </a:ext>
            </a:extLst>
          </a:blip>
          <a:srcRect l="-1801" t="-2527" r="1801" b="18693"/>
          <a:stretch/>
        </p:blipFill>
        <p:spPr bwMode="auto">
          <a:xfrm>
            <a:off x="-226932" y="1635472"/>
            <a:ext cx="9338273" cy="5262116"/>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3" descr="SFU_BlockSFUTag_P187-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311516" y="5962877"/>
            <a:ext cx="1832484" cy="9100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p:cNvSpPr>
            <a:spLocks/>
          </p:cNvSpPr>
          <p:nvPr/>
        </p:nvSpPr>
        <p:spPr bwMode="auto">
          <a:xfrm>
            <a:off x="2668870" y="1885923"/>
            <a:ext cx="5653405" cy="1475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ctr">
              <a:lnSpc>
                <a:spcPct val="90000"/>
              </a:lnSpc>
              <a:spcBef>
                <a:spcPct val="20000"/>
              </a:spcBef>
            </a:pPr>
            <a:r>
              <a:rPr lang="en-CA" sz="2400" dirty="0" smtClean="0">
                <a:solidFill>
                  <a:srgbClr val="000000"/>
                </a:solidFill>
              </a:rPr>
              <a:t>Jonn Axsen</a:t>
            </a:r>
            <a:br>
              <a:rPr lang="en-CA" sz="2400" dirty="0" smtClean="0">
                <a:solidFill>
                  <a:srgbClr val="000000"/>
                </a:solidFill>
              </a:rPr>
            </a:br>
            <a:r>
              <a:rPr lang="en-CA" sz="2400" dirty="0" smtClean="0">
                <a:solidFill>
                  <a:srgbClr val="000000"/>
                </a:solidFill>
              </a:rPr>
              <a:t>Co-authors: Brad </a:t>
            </a:r>
            <a:r>
              <a:rPr lang="en-CA" sz="2400" dirty="0" err="1" smtClean="0">
                <a:solidFill>
                  <a:srgbClr val="000000"/>
                </a:solidFill>
              </a:rPr>
              <a:t>Langman</a:t>
            </a:r>
            <a:r>
              <a:rPr lang="en-CA" sz="2400" dirty="0" smtClean="0">
                <a:solidFill>
                  <a:srgbClr val="000000"/>
                </a:solidFill>
              </a:rPr>
              <a:t>, </a:t>
            </a:r>
            <a:br>
              <a:rPr lang="en-CA" sz="2400" dirty="0" smtClean="0">
                <a:solidFill>
                  <a:srgbClr val="000000"/>
                </a:solidFill>
              </a:rPr>
            </a:br>
            <a:r>
              <a:rPr lang="en-CA" sz="2400" dirty="0" smtClean="0">
                <a:solidFill>
                  <a:srgbClr val="000000"/>
                </a:solidFill>
              </a:rPr>
              <a:t>Suzanne Goldberg</a:t>
            </a:r>
          </a:p>
          <a:p>
            <a:pPr algn="ctr">
              <a:lnSpc>
                <a:spcPct val="90000"/>
              </a:lnSpc>
              <a:spcBef>
                <a:spcPct val="20000"/>
              </a:spcBef>
            </a:pPr>
            <a:r>
              <a:rPr lang="en-CA" sz="2400" dirty="0" smtClean="0">
                <a:solidFill>
                  <a:srgbClr val="000000"/>
                </a:solidFill>
              </a:rPr>
              <a:t>Sustainable Transportation </a:t>
            </a:r>
          </a:p>
          <a:p>
            <a:pPr algn="ctr">
              <a:lnSpc>
                <a:spcPct val="90000"/>
              </a:lnSpc>
              <a:spcBef>
                <a:spcPct val="20000"/>
              </a:spcBef>
            </a:pPr>
            <a:r>
              <a:rPr lang="en-CA" sz="2400" dirty="0" smtClean="0">
                <a:solidFill>
                  <a:srgbClr val="000000"/>
                </a:solidFill>
              </a:rPr>
              <a:t>Research Team (START)</a:t>
            </a:r>
          </a:p>
          <a:p>
            <a:pPr algn="ctr">
              <a:lnSpc>
                <a:spcPct val="90000"/>
              </a:lnSpc>
              <a:spcBef>
                <a:spcPct val="20000"/>
              </a:spcBef>
            </a:pPr>
            <a:r>
              <a:rPr lang="en-CA" sz="2000" dirty="0" smtClean="0">
                <a:solidFill>
                  <a:srgbClr val="000000"/>
                </a:solidFill>
              </a:rPr>
              <a:t>Simon Fraser University</a:t>
            </a:r>
          </a:p>
          <a:p>
            <a:pPr algn="ctr">
              <a:lnSpc>
                <a:spcPct val="90000"/>
              </a:lnSpc>
              <a:spcBef>
                <a:spcPct val="20000"/>
              </a:spcBef>
            </a:pPr>
            <a:r>
              <a:rPr lang="en-CA" sz="2000" dirty="0" smtClean="0">
                <a:solidFill>
                  <a:srgbClr val="000000"/>
                </a:solidFill>
              </a:rPr>
              <a:t>Vancouver, Canada</a:t>
            </a:r>
          </a:p>
        </p:txBody>
      </p:sp>
      <p:sp>
        <p:nvSpPr>
          <p:cNvPr id="7" name="Rectangle 6"/>
          <p:cNvSpPr>
            <a:spLocks/>
          </p:cNvSpPr>
          <p:nvPr/>
        </p:nvSpPr>
        <p:spPr bwMode="auto">
          <a:xfrm>
            <a:off x="1615501" y="5077992"/>
            <a:ext cx="5653405" cy="11340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ctr">
              <a:lnSpc>
                <a:spcPct val="90000"/>
              </a:lnSpc>
              <a:spcBef>
                <a:spcPct val="20000"/>
              </a:spcBef>
            </a:pPr>
            <a:r>
              <a:rPr lang="en-CA" sz="2000" dirty="0" smtClean="0">
                <a:solidFill>
                  <a:srgbClr val="000000"/>
                </a:solidFill>
              </a:rPr>
              <a:t>January 11, 2017</a:t>
            </a:r>
          </a:p>
          <a:p>
            <a:pPr algn="ctr">
              <a:lnSpc>
                <a:spcPct val="90000"/>
              </a:lnSpc>
              <a:spcBef>
                <a:spcPct val="20000"/>
              </a:spcBef>
            </a:pPr>
            <a:r>
              <a:rPr lang="en-CA" sz="2000" dirty="0" smtClean="0">
                <a:solidFill>
                  <a:srgbClr val="000000"/>
                </a:solidFill>
              </a:rPr>
              <a:t>Transportation </a:t>
            </a:r>
            <a:br>
              <a:rPr lang="en-CA" sz="2000" dirty="0" smtClean="0">
                <a:solidFill>
                  <a:srgbClr val="000000"/>
                </a:solidFill>
              </a:rPr>
            </a:br>
            <a:r>
              <a:rPr lang="en-CA" sz="2000" dirty="0" smtClean="0">
                <a:solidFill>
                  <a:srgbClr val="000000"/>
                </a:solidFill>
              </a:rPr>
              <a:t>Research Board</a:t>
            </a:r>
          </a:p>
          <a:p>
            <a:pPr algn="ctr">
              <a:lnSpc>
                <a:spcPct val="90000"/>
              </a:lnSpc>
              <a:spcBef>
                <a:spcPct val="20000"/>
              </a:spcBef>
            </a:pPr>
            <a:r>
              <a:rPr lang="en-CA" sz="2000" dirty="0" smtClean="0">
                <a:solidFill>
                  <a:srgbClr val="000000"/>
                </a:solidFill>
              </a:rPr>
              <a:t>Washington DC</a:t>
            </a:r>
            <a:endParaRPr lang="en-CA" sz="2000" dirty="0">
              <a:solidFill>
                <a:srgbClr val="000000"/>
              </a:solidFill>
            </a:endParaRPr>
          </a:p>
        </p:txBody>
      </p:sp>
      <p:sp>
        <p:nvSpPr>
          <p:cNvPr id="8" name="Rectangle 4"/>
          <p:cNvSpPr>
            <a:spLocks/>
          </p:cNvSpPr>
          <p:nvPr/>
        </p:nvSpPr>
        <p:spPr bwMode="auto">
          <a:xfrm>
            <a:off x="1" y="-114301"/>
            <a:ext cx="914400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r>
              <a:rPr lang="en-CA" sz="4000" dirty="0" smtClean="0">
                <a:solidFill>
                  <a:srgbClr val="FFFF00"/>
                </a:solidFill>
              </a:rPr>
              <a:t>Confusion of Innovations</a:t>
            </a:r>
          </a:p>
          <a:p>
            <a:r>
              <a:rPr lang="en-CA" sz="3200" dirty="0" smtClean="0"/>
              <a:t>Mainstream consumer perceptions and misperceptions of PEV technology</a:t>
            </a:r>
            <a:endParaRPr lang="en-CA" sz="2800" dirty="0"/>
          </a:p>
        </p:txBody>
      </p:sp>
    </p:spTree>
    <p:extLst>
      <p:ext uri="{BB962C8B-B14F-4D97-AF65-F5344CB8AC3E}">
        <p14:creationId xmlns:p14="http://schemas.microsoft.com/office/powerpoint/2010/main" val="4089560426"/>
      </p:ext>
    </p:extLst>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474720" y="1804300"/>
            <a:ext cx="3626073" cy="468721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p:cNvSpPr>
            <a:spLocks noGrp="1"/>
          </p:cNvSpPr>
          <p:nvPr>
            <p:ph type="title"/>
          </p:nvPr>
        </p:nvSpPr>
        <p:spPr>
          <a:xfrm>
            <a:off x="16222" y="-8398"/>
            <a:ext cx="9508778" cy="639693"/>
          </a:xfrm>
        </p:spPr>
        <p:txBody>
          <a:bodyPr>
            <a:noAutofit/>
          </a:bodyPr>
          <a:lstStyle/>
          <a:p>
            <a:pPr algn="l"/>
            <a:r>
              <a:rPr lang="en-US" sz="2600" dirty="0" smtClean="0">
                <a:solidFill>
                  <a:srgbClr val="FFFF00"/>
                </a:solidFill>
              </a:rPr>
              <a:t>Sustainable </a:t>
            </a:r>
            <a:br>
              <a:rPr lang="en-US" sz="2600" dirty="0" smtClean="0">
                <a:solidFill>
                  <a:srgbClr val="FFFF00"/>
                </a:solidFill>
              </a:rPr>
            </a:br>
            <a:r>
              <a:rPr lang="en-US" sz="2600" dirty="0" smtClean="0">
                <a:solidFill>
                  <a:srgbClr val="FFFF00"/>
                </a:solidFill>
              </a:rPr>
              <a:t>Transportation </a:t>
            </a:r>
            <a:br>
              <a:rPr lang="en-US" sz="2600" dirty="0" smtClean="0">
                <a:solidFill>
                  <a:srgbClr val="FFFF00"/>
                </a:solidFill>
              </a:rPr>
            </a:br>
            <a:r>
              <a:rPr lang="en-US" sz="2600" dirty="0" smtClean="0">
                <a:solidFill>
                  <a:srgbClr val="FFFF00"/>
                </a:solidFill>
              </a:rPr>
              <a:t>Action Research </a:t>
            </a:r>
            <a:br>
              <a:rPr lang="en-US" sz="2600" dirty="0" smtClean="0">
                <a:solidFill>
                  <a:srgbClr val="FFFF00"/>
                </a:solidFill>
              </a:rPr>
            </a:br>
            <a:r>
              <a:rPr lang="en-US" sz="2600" dirty="0" smtClean="0">
                <a:solidFill>
                  <a:srgbClr val="FFFF00"/>
                </a:solidFill>
              </a:rPr>
              <a:t>Team  (START) </a:t>
            </a:r>
            <a:endParaRPr lang="en-US" sz="2600" dirty="0">
              <a:solidFill>
                <a:srgbClr val="FFFF00"/>
              </a:solidFill>
            </a:endParaRPr>
          </a:p>
        </p:txBody>
      </p:sp>
      <p:pic>
        <p:nvPicPr>
          <p:cNvPr id="1027"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236004" y="-9222"/>
            <a:ext cx="5907997" cy="1695207"/>
          </a:xfrm>
          <a:prstGeom prst="rect">
            <a:avLst/>
          </a:prstGeom>
          <a:noFill/>
          <a:ln w="9525">
            <a:solidFill>
              <a:srgbClr val="000000"/>
            </a:solidFill>
            <a:miter lim="800000"/>
            <a:headEnd/>
            <a:tailEnd/>
          </a:ln>
          <a:extLst>
            <a:ext uri="{909E8E84-426E-40DD-AFC4-6F175D3DCCD1}">
              <a14:hiddenFill xmlns:a14="http://schemas.microsoft.com/office/drawing/2010/main">
                <a:solidFill>
                  <a:schemeClr val="accent1"/>
                </a:solidFill>
              </a14:hiddenFill>
            </a:ext>
          </a:extLst>
        </p:spPr>
      </p:pic>
      <p:pic>
        <p:nvPicPr>
          <p:cNvPr id="6" name="Picture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611085" y="4060480"/>
            <a:ext cx="3640589" cy="2750799"/>
          </a:xfrm>
          <a:prstGeom prst="rect">
            <a:avLst/>
          </a:prstGeom>
        </p:spPr>
      </p:pic>
      <p:pic>
        <p:nvPicPr>
          <p:cNvPr id="1026"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 y="2181526"/>
            <a:ext cx="5251676" cy="183135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85097820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2720"/>
            <a:ext cx="8229600" cy="512539"/>
          </a:xfrm>
        </p:spPr>
        <p:txBody>
          <a:bodyPr/>
          <a:lstStyle/>
          <a:p>
            <a:r>
              <a:rPr lang="en-US" sz="3400" dirty="0" smtClean="0"/>
              <a:t>Perspectives on the consumer</a:t>
            </a:r>
            <a:endParaRPr lang="en-US" sz="3400" dirty="0"/>
          </a:p>
        </p:txBody>
      </p:sp>
      <p:sp>
        <p:nvSpPr>
          <p:cNvPr id="8" name="TextBox 7"/>
          <p:cNvSpPr txBox="1"/>
          <p:nvPr/>
        </p:nvSpPr>
        <p:spPr>
          <a:xfrm>
            <a:off x="1403648" y="1066957"/>
            <a:ext cx="184731" cy="369332"/>
          </a:xfrm>
          <a:prstGeom prst="rect">
            <a:avLst/>
          </a:prstGeom>
          <a:noFill/>
        </p:spPr>
        <p:txBody>
          <a:bodyPr wrap="none" rtlCol="0">
            <a:spAutoFit/>
          </a:bodyPr>
          <a:lstStyle/>
          <a:p>
            <a:endParaRPr lang="en-US" dirty="0"/>
          </a:p>
        </p:txBody>
      </p:sp>
      <p:graphicFrame>
        <p:nvGraphicFramePr>
          <p:cNvPr id="3" name="Table 2"/>
          <p:cNvGraphicFramePr>
            <a:graphicFrameLocks noGrp="1"/>
          </p:cNvGraphicFramePr>
          <p:nvPr>
            <p:extLst>
              <p:ext uri="{D42A27DB-BD31-4B8C-83A1-F6EECF244321}">
                <p14:modId xmlns:p14="http://schemas.microsoft.com/office/powerpoint/2010/main" val="3811069085"/>
              </p:ext>
            </p:extLst>
          </p:nvPr>
        </p:nvGraphicFramePr>
        <p:xfrm>
          <a:off x="114301" y="763149"/>
          <a:ext cx="8863444" cy="3322320"/>
        </p:xfrm>
        <a:graphic>
          <a:graphicData uri="http://schemas.openxmlformats.org/drawingml/2006/table">
            <a:tbl>
              <a:tblPr firstRow="1" bandRow="1">
                <a:tableStyleId>{5C22544A-7EE6-4342-B048-85BDC9FD1C3A}</a:tableStyleId>
              </a:tblPr>
              <a:tblGrid>
                <a:gridCol w="4061070"/>
                <a:gridCol w="4802374"/>
              </a:tblGrid>
              <a:tr h="370840">
                <a:tc>
                  <a:txBody>
                    <a:bodyPr/>
                    <a:lstStyle/>
                    <a:p>
                      <a:r>
                        <a:rPr lang="en-CA" sz="2400" dirty="0" smtClean="0">
                          <a:solidFill>
                            <a:srgbClr val="FFFF00"/>
                          </a:solidFill>
                        </a:rPr>
                        <a:t>The “Rational Actor”….</a:t>
                      </a:r>
                    </a:p>
                    <a:p>
                      <a:endParaRPr lang="en-CA" sz="2400" dirty="0">
                        <a:solidFill>
                          <a:srgbClr val="FFFF00"/>
                        </a:solidFill>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r>
                        <a:rPr lang="en-CA" sz="2400" dirty="0" smtClean="0">
                          <a:solidFill>
                            <a:srgbClr val="FFFF00"/>
                          </a:solidFill>
                        </a:rPr>
                        <a:t>The “Reflexive Participant”…</a:t>
                      </a:r>
                      <a:endParaRPr lang="en-CA" sz="2400" dirty="0">
                        <a:solidFill>
                          <a:srgbClr val="FFFF00"/>
                        </a:solidFill>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r>
              <a:tr h="370840">
                <a:tc>
                  <a:txBody>
                    <a:bodyPr/>
                    <a:lstStyle/>
                    <a:p>
                      <a:r>
                        <a:rPr lang="en-CA" sz="2200" dirty="0" smtClean="0">
                          <a:solidFill>
                            <a:schemeClr val="tx1"/>
                          </a:solidFill>
                        </a:rPr>
                        <a:t>…has perfect information.</a:t>
                      </a:r>
                      <a:endParaRPr lang="en-CA" sz="2200" dirty="0">
                        <a:solidFill>
                          <a:schemeClr val="tx1"/>
                        </a:solidFill>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r>
                        <a:rPr lang="en-CA" sz="2200" dirty="0" smtClean="0">
                          <a:solidFill>
                            <a:schemeClr val="tx1"/>
                          </a:solidFill>
                        </a:rPr>
                        <a:t>…might</a:t>
                      </a:r>
                      <a:r>
                        <a:rPr lang="en-CA" sz="2200" baseline="0" dirty="0" smtClean="0">
                          <a:solidFill>
                            <a:schemeClr val="tx1"/>
                          </a:solidFill>
                        </a:rPr>
                        <a:t> have little or no information</a:t>
                      </a:r>
                      <a:endParaRPr lang="en-CA" sz="2200" dirty="0">
                        <a:solidFill>
                          <a:schemeClr val="tx1"/>
                        </a:solidFill>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tr>
              <a:tr h="370840">
                <a:tc>
                  <a:txBody>
                    <a:bodyPr/>
                    <a:lstStyle/>
                    <a:p>
                      <a:r>
                        <a:rPr lang="en-CA" sz="2200" dirty="0" smtClean="0">
                          <a:solidFill>
                            <a:schemeClr val="tx1"/>
                          </a:solidFill>
                        </a:rPr>
                        <a:t>…has established</a:t>
                      </a:r>
                      <a:r>
                        <a:rPr lang="en-CA" sz="2200" baseline="0" dirty="0" smtClean="0">
                          <a:solidFill>
                            <a:schemeClr val="tx1"/>
                          </a:solidFill>
                        </a:rPr>
                        <a:t> preferences.</a:t>
                      </a:r>
                      <a:endParaRPr lang="en-CA" sz="2200" dirty="0">
                        <a:solidFill>
                          <a:schemeClr val="tx1"/>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lang="en-CA" sz="2200" dirty="0" smtClean="0">
                          <a:solidFill>
                            <a:schemeClr val="tx1"/>
                          </a:solidFill>
                        </a:rPr>
                        <a:t>…might have</a:t>
                      </a:r>
                      <a:r>
                        <a:rPr lang="en-CA" sz="2200" baseline="0" dirty="0" smtClean="0">
                          <a:solidFill>
                            <a:schemeClr val="tx1"/>
                          </a:solidFill>
                        </a:rPr>
                        <a:t> unformed preferences</a:t>
                      </a:r>
                      <a:endParaRPr lang="en-CA" sz="2200" dirty="0">
                        <a:solidFill>
                          <a:schemeClr val="tx1"/>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r>
              <a:tr h="370840">
                <a:tc>
                  <a:txBody>
                    <a:bodyPr/>
                    <a:lstStyle/>
                    <a:p>
                      <a:r>
                        <a:rPr lang="en-CA" sz="2200" dirty="0" smtClean="0">
                          <a:solidFill>
                            <a:schemeClr val="tx1"/>
                          </a:solidFill>
                        </a:rPr>
                        <a:t>…has static</a:t>
                      </a:r>
                      <a:r>
                        <a:rPr lang="en-CA" sz="2200" baseline="0" dirty="0" smtClean="0">
                          <a:solidFill>
                            <a:schemeClr val="tx1"/>
                          </a:solidFill>
                        </a:rPr>
                        <a:t> preferences.</a:t>
                      </a:r>
                      <a:endParaRPr lang="en-CA" sz="2200" dirty="0">
                        <a:solidFill>
                          <a:schemeClr val="tx1"/>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lang="en-CA" sz="2200" dirty="0" smtClean="0">
                          <a:solidFill>
                            <a:schemeClr val="tx1"/>
                          </a:solidFill>
                        </a:rPr>
                        <a:t>…can change preferences over time.</a:t>
                      </a:r>
                      <a:endParaRPr lang="en-CA" sz="2200" dirty="0">
                        <a:solidFill>
                          <a:schemeClr val="tx1"/>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r>
              <a:tr h="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CA" sz="2200" dirty="0" smtClean="0">
                          <a:solidFill>
                            <a:schemeClr val="tx1"/>
                          </a:solidFill>
                        </a:rPr>
                        <a:t>…can articulate those preferences.</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lang="en-CA" sz="2200" dirty="0" smtClean="0">
                          <a:solidFill>
                            <a:schemeClr val="tx1"/>
                          </a:solidFill>
                        </a:rPr>
                        <a:t>…might</a:t>
                      </a:r>
                      <a:r>
                        <a:rPr lang="en-CA" sz="2200" baseline="0" dirty="0" smtClean="0">
                          <a:solidFill>
                            <a:schemeClr val="tx1"/>
                          </a:solidFill>
                        </a:rPr>
                        <a:t> have trouble communicating those preferences</a:t>
                      </a:r>
                      <a:r>
                        <a:rPr lang="en-CA" sz="2200" dirty="0" smtClean="0">
                          <a:solidFill>
                            <a:schemeClr val="tx1"/>
                          </a:solidFill>
                        </a:rPr>
                        <a:t> </a:t>
                      </a:r>
                      <a:endParaRPr lang="en-CA" sz="2200" dirty="0">
                        <a:solidFill>
                          <a:schemeClr val="tx1"/>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r>
              <a:tr h="370840">
                <a:tc>
                  <a:txBody>
                    <a:bodyPr/>
                    <a:lstStyle/>
                    <a:p>
                      <a:endParaRPr lang="en-CA" sz="2400"/>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endParaRPr lang="en-CA" sz="24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r>
            </a:tbl>
          </a:graphicData>
        </a:graphic>
      </p:graphicFrame>
      <p:sp>
        <p:nvSpPr>
          <p:cNvPr id="4" name="Rectangle 3"/>
          <p:cNvSpPr/>
          <p:nvPr/>
        </p:nvSpPr>
        <p:spPr>
          <a:xfrm>
            <a:off x="4208318" y="1436289"/>
            <a:ext cx="4738255" cy="2460296"/>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 name="Rectangle 4"/>
          <p:cNvSpPr/>
          <p:nvPr/>
        </p:nvSpPr>
        <p:spPr>
          <a:xfrm>
            <a:off x="893618" y="4166756"/>
            <a:ext cx="1756063" cy="170064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1600" dirty="0" smtClean="0">
                <a:solidFill>
                  <a:srgbClr val="000000"/>
                </a:solidFill>
              </a:rPr>
              <a:t>The respondent:</a:t>
            </a:r>
          </a:p>
          <a:p>
            <a:pPr algn="ctr"/>
            <a:endParaRPr lang="en-CA" dirty="0" smtClean="0">
              <a:solidFill>
                <a:srgbClr val="000000"/>
              </a:solidFill>
            </a:endParaRPr>
          </a:p>
          <a:p>
            <a:pPr algn="ctr"/>
            <a:r>
              <a:rPr lang="en-CA" b="0" dirty="0">
                <a:solidFill>
                  <a:srgbClr val="000000"/>
                </a:solidFill>
              </a:rPr>
              <a:t>a</a:t>
            </a:r>
            <a:r>
              <a:rPr lang="en-CA" b="0" dirty="0" smtClean="0">
                <a:solidFill>
                  <a:srgbClr val="000000"/>
                </a:solidFill>
              </a:rPr>
              <a:t>wareness,</a:t>
            </a:r>
          </a:p>
          <a:p>
            <a:pPr algn="ctr"/>
            <a:r>
              <a:rPr lang="en-CA" b="0" dirty="0" smtClean="0">
                <a:solidFill>
                  <a:srgbClr val="000000"/>
                </a:solidFill>
              </a:rPr>
              <a:t>understanding,</a:t>
            </a:r>
          </a:p>
          <a:p>
            <a:pPr algn="ctr"/>
            <a:r>
              <a:rPr lang="en-CA" b="0" dirty="0">
                <a:solidFill>
                  <a:srgbClr val="000000"/>
                </a:solidFill>
              </a:rPr>
              <a:t>p</a:t>
            </a:r>
            <a:r>
              <a:rPr lang="en-CA" b="0" dirty="0" smtClean="0">
                <a:solidFill>
                  <a:srgbClr val="000000"/>
                </a:solidFill>
              </a:rPr>
              <a:t>erceptions,</a:t>
            </a:r>
          </a:p>
          <a:p>
            <a:pPr algn="ctr"/>
            <a:r>
              <a:rPr lang="en-CA" b="0" dirty="0" smtClean="0">
                <a:solidFill>
                  <a:srgbClr val="000000"/>
                </a:solidFill>
              </a:rPr>
              <a:t>preferences</a:t>
            </a:r>
            <a:endParaRPr lang="en-CA" b="0" dirty="0">
              <a:solidFill>
                <a:srgbClr val="000000"/>
              </a:solidFill>
            </a:endParaRPr>
          </a:p>
        </p:txBody>
      </p:sp>
      <p:sp>
        <p:nvSpPr>
          <p:cNvPr id="9" name="Rectangle 8"/>
          <p:cNvSpPr/>
          <p:nvPr/>
        </p:nvSpPr>
        <p:spPr>
          <a:xfrm>
            <a:off x="3612573" y="4166756"/>
            <a:ext cx="1756063" cy="1700643"/>
          </a:xfrm>
          <a:prstGeom prst="rect">
            <a:avLst/>
          </a:prstGeom>
          <a:solidFill>
            <a:schemeClr val="bg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1600" dirty="0" smtClean="0">
                <a:solidFill>
                  <a:srgbClr val="000000"/>
                </a:solidFill>
              </a:rPr>
              <a:t>Method:</a:t>
            </a:r>
          </a:p>
          <a:p>
            <a:pPr algn="ctr"/>
            <a:endParaRPr lang="en-CA" sz="1600" dirty="0">
              <a:solidFill>
                <a:srgbClr val="000000"/>
              </a:solidFill>
            </a:endParaRPr>
          </a:p>
          <a:p>
            <a:pPr algn="ctr"/>
            <a:r>
              <a:rPr lang="en-CA" b="0" dirty="0" smtClean="0">
                <a:solidFill>
                  <a:srgbClr val="000000"/>
                </a:solidFill>
              </a:rPr>
              <a:t>Survey, </a:t>
            </a:r>
          </a:p>
          <a:p>
            <a:pPr algn="ctr"/>
            <a:r>
              <a:rPr lang="en-CA" b="0" dirty="0" smtClean="0">
                <a:solidFill>
                  <a:srgbClr val="000000"/>
                </a:solidFill>
              </a:rPr>
              <a:t>interview,</a:t>
            </a:r>
          </a:p>
          <a:p>
            <a:pPr algn="ctr"/>
            <a:r>
              <a:rPr lang="en-CA" b="0" dirty="0">
                <a:solidFill>
                  <a:srgbClr val="000000"/>
                </a:solidFill>
              </a:rPr>
              <a:t>m</a:t>
            </a:r>
            <a:r>
              <a:rPr lang="en-CA" b="0" dirty="0" smtClean="0">
                <a:solidFill>
                  <a:srgbClr val="000000"/>
                </a:solidFill>
              </a:rPr>
              <a:t>odel,</a:t>
            </a:r>
          </a:p>
          <a:p>
            <a:pPr algn="ctr"/>
            <a:r>
              <a:rPr lang="en-CA" b="0" dirty="0" smtClean="0">
                <a:solidFill>
                  <a:srgbClr val="000000"/>
                </a:solidFill>
              </a:rPr>
              <a:t>analysis </a:t>
            </a:r>
          </a:p>
        </p:txBody>
      </p:sp>
      <p:sp>
        <p:nvSpPr>
          <p:cNvPr id="10" name="Rectangle 9"/>
          <p:cNvSpPr/>
          <p:nvPr/>
        </p:nvSpPr>
        <p:spPr>
          <a:xfrm>
            <a:off x="6359236" y="4166757"/>
            <a:ext cx="1953491" cy="1700644"/>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1800" dirty="0" smtClean="0">
                <a:solidFill>
                  <a:srgbClr val="000000"/>
                </a:solidFill>
              </a:rPr>
              <a:t>Representation of respondent</a:t>
            </a:r>
          </a:p>
          <a:p>
            <a:pPr algn="ctr"/>
            <a:endParaRPr lang="en-CA" dirty="0" smtClean="0">
              <a:solidFill>
                <a:srgbClr val="000000"/>
              </a:solidFill>
            </a:endParaRPr>
          </a:p>
          <a:p>
            <a:pPr algn="ctr"/>
            <a:r>
              <a:rPr lang="en-CA" b="0" dirty="0" smtClean="0">
                <a:solidFill>
                  <a:srgbClr val="000000"/>
                </a:solidFill>
              </a:rPr>
              <a:t>Results, </a:t>
            </a:r>
            <a:br>
              <a:rPr lang="en-CA" b="0" dirty="0" smtClean="0">
                <a:solidFill>
                  <a:srgbClr val="000000"/>
                </a:solidFill>
              </a:rPr>
            </a:br>
            <a:r>
              <a:rPr lang="en-CA" b="0" dirty="0" smtClean="0">
                <a:solidFill>
                  <a:srgbClr val="000000"/>
                </a:solidFill>
              </a:rPr>
              <a:t>interpretation,</a:t>
            </a:r>
          </a:p>
          <a:p>
            <a:pPr algn="ctr"/>
            <a:r>
              <a:rPr lang="en-CA" b="0" dirty="0" smtClean="0">
                <a:solidFill>
                  <a:srgbClr val="000000"/>
                </a:solidFill>
              </a:rPr>
              <a:t>Insights</a:t>
            </a:r>
          </a:p>
          <a:p>
            <a:pPr algn="ctr"/>
            <a:endParaRPr lang="en-CA" dirty="0" smtClean="0">
              <a:solidFill>
                <a:srgbClr val="000000"/>
              </a:solidFill>
            </a:endParaRPr>
          </a:p>
        </p:txBody>
      </p:sp>
      <p:cxnSp>
        <p:nvCxnSpPr>
          <p:cNvPr id="7" name="Straight Arrow Connector 6"/>
          <p:cNvCxnSpPr>
            <a:stCxn id="5" idx="3"/>
            <a:endCxn id="9" idx="1"/>
          </p:cNvCxnSpPr>
          <p:nvPr/>
        </p:nvCxnSpPr>
        <p:spPr>
          <a:xfrm>
            <a:off x="2649681" y="5017078"/>
            <a:ext cx="962892" cy="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a:stCxn id="9" idx="3"/>
            <a:endCxn id="10" idx="1"/>
          </p:cNvCxnSpPr>
          <p:nvPr/>
        </p:nvCxnSpPr>
        <p:spPr>
          <a:xfrm>
            <a:off x="5368636" y="5017078"/>
            <a:ext cx="990600" cy="1"/>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1" name="Rectangle 10"/>
          <p:cNvSpPr/>
          <p:nvPr/>
        </p:nvSpPr>
        <p:spPr>
          <a:xfrm>
            <a:off x="131615" y="1272405"/>
            <a:ext cx="4738255" cy="2460296"/>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23050195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9"/>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7"/>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9" grpId="0" animBg="1"/>
      <p:bldP spid="10" grpId="0" animBg="1"/>
      <p:bldP spid="11"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12"/>
          <p:cNvSpPr>
            <a:spLocks noGrp="1"/>
          </p:cNvSpPr>
          <p:nvPr>
            <p:ph type="title" idx="4294967295"/>
          </p:nvPr>
        </p:nvSpPr>
        <p:spPr>
          <a:xfrm>
            <a:off x="439057" y="2579687"/>
            <a:ext cx="8229600" cy="6048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z="3600" dirty="0" smtClean="0">
                <a:ln>
                  <a:noFill/>
                </a:ln>
                <a:solidFill>
                  <a:srgbClr val="FFFF00"/>
                </a:solidFill>
                <a:effectLst/>
              </a:rPr>
              <a:t>The Canadian Plug-in Electric Vehicle Study (CPEVS)</a:t>
            </a:r>
            <a:br>
              <a:rPr lang="en-US" sz="3600" dirty="0" smtClean="0">
                <a:ln>
                  <a:noFill/>
                </a:ln>
                <a:solidFill>
                  <a:srgbClr val="FFFF00"/>
                </a:solidFill>
                <a:effectLst/>
              </a:rPr>
            </a:br>
            <a:r>
              <a:rPr lang="en-US" sz="3600" dirty="0" smtClean="0">
                <a:ln>
                  <a:noFill/>
                </a:ln>
                <a:solidFill>
                  <a:srgbClr val="FFFF00"/>
                </a:solidFill>
                <a:effectLst/>
              </a:rPr>
              <a:t>2012-2016</a:t>
            </a:r>
          </a:p>
        </p:txBody>
      </p:sp>
    </p:spTree>
    <p:extLst>
      <p:ext uri="{BB962C8B-B14F-4D97-AF65-F5344CB8AC3E}">
        <p14:creationId xmlns:p14="http://schemas.microsoft.com/office/powerpoint/2010/main" val="242692546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Oval 31"/>
          <p:cNvSpPr/>
          <p:nvPr/>
        </p:nvSpPr>
        <p:spPr>
          <a:xfrm>
            <a:off x="684153" y="1874158"/>
            <a:ext cx="5310246" cy="3510643"/>
          </a:xfrm>
          <a:prstGeom prst="ellipse">
            <a:avLst/>
          </a:prstGeom>
          <a:no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CA">
              <a:solidFill>
                <a:srgbClr val="FFFFFF"/>
              </a:solidFill>
            </a:endParaRPr>
          </a:p>
        </p:txBody>
      </p:sp>
      <p:sp>
        <p:nvSpPr>
          <p:cNvPr id="38914" name="AutoShape 2" descr="https://lh4.googleusercontent.com/M-_pTSk8k9jOB3IN2Bh0L-BH87CVFMk7O9-lRRXMfh8C5h13O7zvfIUmFRL3ewtOCPB4yg=s190"/>
          <p:cNvSpPr>
            <a:spLocks noChangeAspect="1" noChangeArrowheads="1"/>
          </p:cNvSpPr>
          <p:nvPr/>
        </p:nvSpPr>
        <p:spPr bwMode="auto">
          <a:xfrm>
            <a:off x="2263775" y="788987"/>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38932" name="Text Box 20"/>
          <p:cNvSpPr txBox="1">
            <a:spLocks noChangeArrowheads="1"/>
          </p:cNvSpPr>
          <p:nvPr/>
        </p:nvSpPr>
        <p:spPr bwMode="auto">
          <a:xfrm>
            <a:off x="3124200" y="6324600"/>
            <a:ext cx="3567113" cy="36512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algn="l"/>
            <a:r>
              <a:rPr lang="en-CA" sz="2000" dirty="0" smtClean="0">
                <a:solidFill>
                  <a:srgbClr val="FFFFFF"/>
                </a:solidFill>
                <a:latin typeface="Calibri" pitchFamily="34" charset="0"/>
                <a:ea typeface="Calibri" pitchFamily="34" charset="0"/>
                <a:cs typeface="Times New Roman" pitchFamily="18" charset="0"/>
              </a:rPr>
              <a:t>Passenger Vehicle Owners</a:t>
            </a:r>
            <a:endParaRPr lang="en-CA" sz="2000" b="0" dirty="0" smtClean="0">
              <a:solidFill>
                <a:srgbClr val="FFFFFF"/>
              </a:solidFill>
              <a:latin typeface="Arial" pitchFamily="34" charset="0"/>
              <a:cs typeface="Arial" pitchFamily="34" charset="0"/>
            </a:endParaRPr>
          </a:p>
        </p:txBody>
      </p:sp>
      <p:sp>
        <p:nvSpPr>
          <p:cNvPr id="38940" name="Rectangle 28"/>
          <p:cNvSpPr>
            <a:spLocks noChangeArrowheads="1"/>
          </p:cNvSpPr>
          <p:nvPr/>
        </p:nvSpPr>
        <p:spPr bwMode="auto">
          <a:xfrm>
            <a:off x="2108200" y="93345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algn="l"/>
            <a:endParaRPr lang="en-CA" sz="1800" b="0" smtClean="0">
              <a:solidFill>
                <a:srgbClr val="FFFFFF"/>
              </a:solidFill>
              <a:latin typeface="Arial" pitchFamily="34" charset="0"/>
              <a:cs typeface="Arial" pitchFamily="34" charset="0"/>
            </a:endParaRPr>
          </a:p>
        </p:txBody>
      </p:sp>
      <p:sp>
        <p:nvSpPr>
          <p:cNvPr id="38946" name="Rectangle 34"/>
          <p:cNvSpPr>
            <a:spLocks noChangeArrowheads="1"/>
          </p:cNvSpPr>
          <p:nvPr/>
        </p:nvSpPr>
        <p:spPr bwMode="auto">
          <a:xfrm>
            <a:off x="2108200" y="139065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algn="l"/>
            <a:endParaRPr lang="en-US" sz="1800" b="0" smtClean="0">
              <a:solidFill>
                <a:srgbClr val="FFFFFF"/>
              </a:solidFill>
              <a:latin typeface="Arial" pitchFamily="34" charset="0"/>
              <a:cs typeface="Arial" pitchFamily="34" charset="0"/>
            </a:endParaRPr>
          </a:p>
        </p:txBody>
      </p:sp>
      <p:sp>
        <p:nvSpPr>
          <p:cNvPr id="27" name="Title 26"/>
          <p:cNvSpPr>
            <a:spLocks noGrp="1"/>
          </p:cNvSpPr>
          <p:nvPr>
            <p:ph type="title"/>
          </p:nvPr>
        </p:nvSpPr>
        <p:spPr>
          <a:xfrm>
            <a:off x="418375" y="28353"/>
            <a:ext cx="8229600" cy="915987"/>
          </a:xfrm>
        </p:spPr>
        <p:txBody>
          <a:bodyPr/>
          <a:lstStyle/>
          <a:p>
            <a:r>
              <a:rPr lang="en-US" dirty="0" smtClean="0"/>
              <a:t>A perspective on the PEV market:</a:t>
            </a:r>
            <a:br>
              <a:rPr lang="en-US" dirty="0" smtClean="0"/>
            </a:br>
            <a:r>
              <a:rPr lang="en-US" dirty="0" smtClean="0"/>
              <a:t>Now and future</a:t>
            </a:r>
            <a:endParaRPr lang="en-US" dirty="0"/>
          </a:p>
        </p:txBody>
      </p:sp>
      <p:sp>
        <p:nvSpPr>
          <p:cNvPr id="24" name="Oval 23"/>
          <p:cNvSpPr/>
          <p:nvPr/>
        </p:nvSpPr>
        <p:spPr>
          <a:xfrm>
            <a:off x="-1" y="1093788"/>
            <a:ext cx="9144001" cy="5764212"/>
          </a:xfrm>
          <a:prstGeom prst="ellipse">
            <a:avLst/>
          </a:prstGeom>
          <a:noFill/>
          <a:ln>
            <a:solidFill>
              <a:schemeClr val="tx1"/>
            </a:solidFill>
          </a:ln>
        </p:spPr>
        <p:style>
          <a:lnRef idx="1">
            <a:schemeClr val="accent5"/>
          </a:lnRef>
          <a:fillRef idx="2">
            <a:schemeClr val="accent5"/>
          </a:fillRef>
          <a:effectRef idx="1">
            <a:schemeClr val="accent5"/>
          </a:effectRef>
          <a:fontRef idx="minor">
            <a:schemeClr val="dk1"/>
          </a:fontRef>
        </p:style>
        <p:txBody>
          <a:bodyPr rtlCol="0" anchor="ctr"/>
          <a:lstStyle/>
          <a:p>
            <a:endParaRPr lang="en-CA">
              <a:solidFill>
                <a:srgbClr val="0067B1"/>
              </a:solidFill>
            </a:endParaRPr>
          </a:p>
        </p:txBody>
      </p:sp>
      <p:sp>
        <p:nvSpPr>
          <p:cNvPr id="7" name="Oval 6"/>
          <p:cNvSpPr/>
          <p:nvPr/>
        </p:nvSpPr>
        <p:spPr>
          <a:xfrm>
            <a:off x="3339275" y="2327054"/>
            <a:ext cx="2130341" cy="2100594"/>
          </a:xfrm>
          <a:prstGeom prst="ellipse">
            <a:avLst/>
          </a:prstGeom>
          <a:solidFill>
            <a:schemeClr val="tx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CA">
              <a:solidFill>
                <a:srgbClr val="FFFFFF"/>
              </a:solidFill>
            </a:endParaRPr>
          </a:p>
        </p:txBody>
      </p:sp>
      <p:sp>
        <p:nvSpPr>
          <p:cNvPr id="26" name="Oval 25"/>
          <p:cNvSpPr/>
          <p:nvPr/>
        </p:nvSpPr>
        <p:spPr>
          <a:xfrm>
            <a:off x="3693258" y="1995339"/>
            <a:ext cx="448511" cy="399530"/>
          </a:xfrm>
          <a:prstGeom prst="ellipse">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CA">
              <a:solidFill>
                <a:srgbClr val="FFFFFF"/>
              </a:solidFill>
            </a:endParaRPr>
          </a:p>
        </p:txBody>
      </p:sp>
      <p:sp>
        <p:nvSpPr>
          <p:cNvPr id="31" name="Text Box 20"/>
          <p:cNvSpPr txBox="1">
            <a:spLocks noChangeArrowheads="1"/>
          </p:cNvSpPr>
          <p:nvPr/>
        </p:nvSpPr>
        <p:spPr bwMode="auto">
          <a:xfrm>
            <a:off x="1555719" y="4761356"/>
            <a:ext cx="3567113" cy="36512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r>
              <a:rPr lang="en-CA" sz="2400" dirty="0" smtClean="0">
                <a:solidFill>
                  <a:srgbClr val="FFFF00"/>
                </a:solidFill>
                <a:latin typeface="Calibri" pitchFamily="34" charset="0"/>
                <a:ea typeface="Calibri" pitchFamily="34" charset="0"/>
                <a:cs typeface="Times New Roman" pitchFamily="18" charset="0"/>
              </a:rPr>
              <a:t>New vehicle buyers</a:t>
            </a:r>
            <a:endParaRPr lang="en-CA" sz="2400" b="0" dirty="0" smtClean="0">
              <a:solidFill>
                <a:srgbClr val="FFFF00"/>
              </a:solidFill>
              <a:latin typeface="Arial" pitchFamily="34" charset="0"/>
              <a:cs typeface="Arial" pitchFamily="34" charset="0"/>
            </a:endParaRPr>
          </a:p>
        </p:txBody>
      </p:sp>
      <p:sp>
        <p:nvSpPr>
          <p:cNvPr id="9" name="TextBox 8"/>
          <p:cNvSpPr txBox="1"/>
          <p:nvPr/>
        </p:nvSpPr>
        <p:spPr>
          <a:xfrm>
            <a:off x="6044939" y="3697745"/>
            <a:ext cx="2148345" cy="1077218"/>
          </a:xfrm>
          <a:prstGeom prst="rect">
            <a:avLst/>
          </a:prstGeom>
          <a:noFill/>
        </p:spPr>
        <p:txBody>
          <a:bodyPr wrap="none" rtlCol="0">
            <a:spAutoFit/>
          </a:bodyPr>
          <a:lstStyle/>
          <a:p>
            <a:r>
              <a:rPr lang="en-CA" sz="1600" dirty="0" smtClean="0">
                <a:solidFill>
                  <a:srgbClr val="FFFFFF"/>
                </a:solidFill>
              </a:rPr>
              <a:t>Potential </a:t>
            </a:r>
          </a:p>
          <a:p>
            <a:r>
              <a:rPr lang="en-CA" sz="1600" dirty="0" smtClean="0">
                <a:solidFill>
                  <a:srgbClr val="FFFFFF"/>
                </a:solidFill>
              </a:rPr>
              <a:t>“Early Mainstream” </a:t>
            </a:r>
            <a:br>
              <a:rPr lang="en-CA" sz="1600" dirty="0" smtClean="0">
                <a:solidFill>
                  <a:srgbClr val="FFFFFF"/>
                </a:solidFill>
              </a:rPr>
            </a:br>
            <a:r>
              <a:rPr lang="en-CA" sz="1600" dirty="0" smtClean="0">
                <a:solidFill>
                  <a:srgbClr val="FFFFFF"/>
                </a:solidFill>
              </a:rPr>
              <a:t>PEV buyers</a:t>
            </a:r>
          </a:p>
          <a:p>
            <a:r>
              <a:rPr lang="en-CA" sz="1600" dirty="0" smtClean="0">
                <a:solidFill>
                  <a:srgbClr val="FFFF00"/>
                </a:solidFill>
              </a:rPr>
              <a:t>(n = 1754)</a:t>
            </a:r>
            <a:endParaRPr lang="en-CA" sz="1600" dirty="0">
              <a:solidFill>
                <a:srgbClr val="FFFF00"/>
              </a:solidFill>
            </a:endParaRPr>
          </a:p>
        </p:txBody>
      </p:sp>
      <p:cxnSp>
        <p:nvCxnSpPr>
          <p:cNvPr id="11" name="Straight Connector 10"/>
          <p:cNvCxnSpPr>
            <a:stCxn id="7" idx="5"/>
            <a:endCxn id="9" idx="1"/>
          </p:cNvCxnSpPr>
          <p:nvPr/>
        </p:nvCxnSpPr>
        <p:spPr>
          <a:xfrm>
            <a:off x="5157635" y="4120023"/>
            <a:ext cx="887304" cy="116331"/>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33" name="TextBox 32"/>
          <p:cNvSpPr txBox="1"/>
          <p:nvPr/>
        </p:nvSpPr>
        <p:spPr>
          <a:xfrm>
            <a:off x="5546951" y="1702952"/>
            <a:ext cx="1721945" cy="584775"/>
          </a:xfrm>
          <a:prstGeom prst="rect">
            <a:avLst/>
          </a:prstGeom>
          <a:noFill/>
        </p:spPr>
        <p:txBody>
          <a:bodyPr wrap="none" rtlCol="0">
            <a:spAutoFit/>
          </a:bodyPr>
          <a:lstStyle/>
          <a:p>
            <a:r>
              <a:rPr lang="en-CA" sz="1600" dirty="0" smtClean="0">
                <a:solidFill>
                  <a:srgbClr val="FFFFFF"/>
                </a:solidFill>
              </a:rPr>
              <a:t>PEV “Pioneers”</a:t>
            </a:r>
          </a:p>
          <a:p>
            <a:r>
              <a:rPr lang="en-CA" sz="1600" dirty="0" smtClean="0">
                <a:solidFill>
                  <a:srgbClr val="FFFF00"/>
                </a:solidFill>
              </a:rPr>
              <a:t>(n = 126)</a:t>
            </a:r>
            <a:endParaRPr lang="en-CA" sz="1600" dirty="0">
              <a:solidFill>
                <a:srgbClr val="FFFF00"/>
              </a:solidFill>
            </a:endParaRPr>
          </a:p>
        </p:txBody>
      </p:sp>
      <p:cxnSp>
        <p:nvCxnSpPr>
          <p:cNvPr id="34" name="Straight Connector 33"/>
          <p:cNvCxnSpPr>
            <a:stCxn id="26" idx="6"/>
            <a:endCxn id="33" idx="1"/>
          </p:cNvCxnSpPr>
          <p:nvPr/>
        </p:nvCxnSpPr>
        <p:spPr>
          <a:xfrm flipV="1">
            <a:off x="4141769" y="1995340"/>
            <a:ext cx="1405182" cy="199764"/>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4648200" y="6147460"/>
            <a:ext cx="4507468" cy="738664"/>
          </a:xfrm>
          <a:prstGeom prst="rect">
            <a:avLst/>
          </a:prstGeom>
          <a:noFill/>
        </p:spPr>
        <p:txBody>
          <a:bodyPr wrap="square" rtlCol="0">
            <a:spAutoFit/>
          </a:bodyPr>
          <a:lstStyle/>
          <a:p>
            <a:pPr algn="r"/>
            <a:r>
              <a:rPr lang="en-CA" dirty="0" smtClean="0">
                <a:solidFill>
                  <a:srgbClr val="FFFF00"/>
                </a:solidFill>
              </a:rPr>
              <a:t>Source</a:t>
            </a:r>
            <a:r>
              <a:rPr lang="en-CA" dirty="0" smtClean="0">
                <a:solidFill>
                  <a:srgbClr val="0067B1"/>
                </a:solidFill>
              </a:rPr>
              <a:t>: </a:t>
            </a:r>
          </a:p>
          <a:p>
            <a:pPr algn="r"/>
            <a:r>
              <a:rPr lang="en-CA" dirty="0" smtClean="0">
                <a:solidFill>
                  <a:srgbClr val="FFFFFF"/>
                </a:solidFill>
              </a:rPr>
              <a:t>Axsen et al. (2015),</a:t>
            </a:r>
          </a:p>
          <a:p>
            <a:pPr algn="r"/>
            <a:r>
              <a:rPr lang="en-CA" dirty="0" smtClean="0">
                <a:solidFill>
                  <a:srgbClr val="FFFFFF"/>
                </a:solidFill>
              </a:rPr>
              <a:t> </a:t>
            </a:r>
            <a:r>
              <a:rPr lang="en-CA" i="1" dirty="0" smtClean="0">
                <a:solidFill>
                  <a:srgbClr val="FFFFFF"/>
                </a:solidFill>
              </a:rPr>
              <a:t>Electrifying Vehicles</a:t>
            </a:r>
            <a:endParaRPr lang="en-CA" i="1" dirty="0">
              <a:solidFill>
                <a:srgbClr val="FFFFFF"/>
              </a:solidFill>
            </a:endParaRPr>
          </a:p>
        </p:txBody>
      </p:sp>
    </p:spTree>
    <p:extLst>
      <p:ext uri="{BB962C8B-B14F-4D97-AF65-F5344CB8AC3E}">
        <p14:creationId xmlns:p14="http://schemas.microsoft.com/office/powerpoint/2010/main" val="35465370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6"/>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4"/>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3"/>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7"/>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P spid="7" grpId="0" animBg="1"/>
      <p:bldP spid="26" grpId="0" animBg="1"/>
      <p:bldP spid="31" grpId="0"/>
      <p:bldP spid="9" grpId="0"/>
      <p:bldP spid="3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a:blip r:embed="rId2"/>
          <a:stretch>
            <a:fillRect/>
          </a:stretch>
        </p:blipFill>
        <p:spPr>
          <a:xfrm>
            <a:off x="0" y="1187006"/>
            <a:ext cx="9144000" cy="3815344"/>
          </a:xfrm>
          <a:prstGeom prst="rect">
            <a:avLst/>
          </a:prstGeom>
        </p:spPr>
      </p:pic>
      <p:sp>
        <p:nvSpPr>
          <p:cNvPr id="5" name="Title 4"/>
          <p:cNvSpPr>
            <a:spLocks noGrp="1"/>
          </p:cNvSpPr>
          <p:nvPr>
            <p:ph type="title"/>
          </p:nvPr>
        </p:nvSpPr>
        <p:spPr>
          <a:xfrm>
            <a:off x="163286" y="0"/>
            <a:ext cx="8817427" cy="655544"/>
          </a:xfrm>
        </p:spPr>
        <p:txBody>
          <a:bodyPr/>
          <a:lstStyle/>
          <a:p>
            <a:r>
              <a:rPr lang="en-US" sz="2800" dirty="0" smtClean="0"/>
              <a:t>Canadian “Mainstream” Survey (n = 1754), representative of new vehicle buying households</a:t>
            </a:r>
            <a:r>
              <a:rPr lang="en-US" sz="3600" dirty="0" smtClean="0"/>
              <a:t/>
            </a:r>
            <a:br>
              <a:rPr lang="en-US" sz="3600" dirty="0" smtClean="0"/>
            </a:br>
            <a:endParaRPr lang="en-US" sz="3600" dirty="0"/>
          </a:p>
        </p:txBody>
      </p:sp>
      <p:sp>
        <p:nvSpPr>
          <p:cNvPr id="4" name="TextBox 3"/>
          <p:cNvSpPr txBox="1"/>
          <p:nvPr/>
        </p:nvSpPr>
        <p:spPr>
          <a:xfrm>
            <a:off x="4648200" y="6539338"/>
            <a:ext cx="4507468" cy="307777"/>
          </a:xfrm>
          <a:prstGeom prst="rect">
            <a:avLst/>
          </a:prstGeom>
          <a:noFill/>
        </p:spPr>
        <p:txBody>
          <a:bodyPr wrap="square" rtlCol="0">
            <a:spAutoFit/>
          </a:bodyPr>
          <a:lstStyle/>
          <a:p>
            <a:pPr algn="r"/>
            <a:r>
              <a:rPr lang="en-CA" dirty="0" smtClean="0">
                <a:solidFill>
                  <a:srgbClr val="FFFF00"/>
                </a:solidFill>
              </a:rPr>
              <a:t>Source</a:t>
            </a:r>
            <a:r>
              <a:rPr lang="en-CA" dirty="0" smtClean="0">
                <a:solidFill>
                  <a:srgbClr val="0067B1"/>
                </a:solidFill>
              </a:rPr>
              <a:t>: </a:t>
            </a:r>
            <a:r>
              <a:rPr lang="en-CA" dirty="0" smtClean="0">
                <a:solidFill>
                  <a:srgbClr val="FFFFFF"/>
                </a:solidFill>
              </a:rPr>
              <a:t>Axsen et al. (2015), </a:t>
            </a:r>
            <a:r>
              <a:rPr lang="en-CA" i="1" dirty="0" smtClean="0">
                <a:solidFill>
                  <a:srgbClr val="FFFFFF"/>
                </a:solidFill>
              </a:rPr>
              <a:t>Electrifying Vehicles</a:t>
            </a:r>
            <a:endParaRPr lang="en-CA" i="1" dirty="0">
              <a:solidFill>
                <a:srgbClr val="FFFFFF"/>
              </a:solidFill>
            </a:endParaRPr>
          </a:p>
        </p:txBody>
      </p:sp>
    </p:spTree>
    <p:extLst>
      <p:ext uri="{BB962C8B-B14F-4D97-AF65-F5344CB8AC3E}">
        <p14:creationId xmlns:p14="http://schemas.microsoft.com/office/powerpoint/2010/main" val="289151750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163286" y="0"/>
            <a:ext cx="8817427" cy="655544"/>
          </a:xfrm>
        </p:spPr>
        <p:txBody>
          <a:bodyPr/>
          <a:lstStyle/>
          <a:p>
            <a:r>
              <a:rPr lang="en-US" sz="2800" dirty="0" smtClean="0"/>
              <a:t>The reflexive CPEVS approach</a:t>
            </a:r>
            <a:endParaRPr lang="en-US" sz="3600" dirty="0"/>
          </a:p>
        </p:txBody>
      </p:sp>
      <p:sp>
        <p:nvSpPr>
          <p:cNvPr id="4" name="TextBox 3"/>
          <p:cNvSpPr txBox="1"/>
          <p:nvPr/>
        </p:nvSpPr>
        <p:spPr>
          <a:xfrm>
            <a:off x="4648200" y="6539338"/>
            <a:ext cx="4507468" cy="307777"/>
          </a:xfrm>
          <a:prstGeom prst="rect">
            <a:avLst/>
          </a:prstGeom>
          <a:noFill/>
        </p:spPr>
        <p:txBody>
          <a:bodyPr wrap="square" rtlCol="0">
            <a:spAutoFit/>
          </a:bodyPr>
          <a:lstStyle/>
          <a:p>
            <a:pPr algn="r"/>
            <a:r>
              <a:rPr lang="en-CA" dirty="0" smtClean="0">
                <a:solidFill>
                  <a:srgbClr val="FFFF00"/>
                </a:solidFill>
              </a:rPr>
              <a:t>Source</a:t>
            </a:r>
            <a:r>
              <a:rPr lang="en-CA" dirty="0" smtClean="0">
                <a:solidFill>
                  <a:srgbClr val="0067B1"/>
                </a:solidFill>
              </a:rPr>
              <a:t>: </a:t>
            </a:r>
            <a:r>
              <a:rPr lang="en-CA" dirty="0" smtClean="0">
                <a:solidFill>
                  <a:srgbClr val="FFFFFF"/>
                </a:solidFill>
              </a:rPr>
              <a:t>Axsen et al. (2015), </a:t>
            </a:r>
            <a:r>
              <a:rPr lang="en-CA" i="1" dirty="0" smtClean="0">
                <a:solidFill>
                  <a:srgbClr val="FFFFFF"/>
                </a:solidFill>
              </a:rPr>
              <a:t>Electrifying Vehicles</a:t>
            </a:r>
            <a:endParaRPr lang="en-CA" i="1" dirty="0">
              <a:solidFill>
                <a:srgbClr val="FFFFFF"/>
              </a:solidFill>
            </a:endParaRPr>
          </a:p>
        </p:txBody>
      </p:sp>
      <p:pic>
        <p:nvPicPr>
          <p:cNvPr id="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t="4259" b="1852"/>
          <a:stretch/>
        </p:blipFill>
        <p:spPr bwMode="auto">
          <a:xfrm>
            <a:off x="661429" y="469321"/>
            <a:ext cx="7661691" cy="607001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88219960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Rectangle 12"/>
          <p:cNvSpPr>
            <a:spLocks/>
          </p:cNvSpPr>
          <p:nvPr/>
        </p:nvSpPr>
        <p:spPr bwMode="auto">
          <a:xfrm>
            <a:off x="217720" y="132678"/>
            <a:ext cx="9035142" cy="604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z="3200" dirty="0" smtClean="0">
                <a:solidFill>
                  <a:srgbClr val="FFFF00"/>
                </a:solidFill>
              </a:rPr>
              <a:t>Mainstream buyers are more attracted to PHEVs, not so much BEVs</a:t>
            </a:r>
            <a:endParaRPr lang="en-US" sz="3200" dirty="0">
              <a:solidFill>
                <a:srgbClr val="FFFF00"/>
              </a:solidFill>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232" y="1523321"/>
            <a:ext cx="9195900" cy="448559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TextBox 6"/>
          <p:cNvSpPr txBox="1"/>
          <p:nvPr/>
        </p:nvSpPr>
        <p:spPr>
          <a:xfrm>
            <a:off x="1970315" y="6550223"/>
            <a:ext cx="7185354" cy="307777"/>
          </a:xfrm>
          <a:prstGeom prst="rect">
            <a:avLst/>
          </a:prstGeom>
          <a:noFill/>
        </p:spPr>
        <p:txBody>
          <a:bodyPr wrap="square" rtlCol="0">
            <a:spAutoFit/>
          </a:bodyPr>
          <a:lstStyle/>
          <a:p>
            <a:pPr algn="r"/>
            <a:r>
              <a:rPr lang="en-CA" dirty="0" smtClean="0">
                <a:solidFill>
                  <a:srgbClr val="FFFF00"/>
                </a:solidFill>
              </a:rPr>
              <a:t>Source</a:t>
            </a:r>
            <a:r>
              <a:rPr lang="en-CA" dirty="0" smtClean="0">
                <a:solidFill>
                  <a:srgbClr val="0067B1"/>
                </a:solidFill>
              </a:rPr>
              <a:t>: </a:t>
            </a:r>
            <a:r>
              <a:rPr lang="en-CA" dirty="0" smtClean="0">
                <a:solidFill>
                  <a:srgbClr val="FFFFFF"/>
                </a:solidFill>
              </a:rPr>
              <a:t>Axsen, Goldberg and Bailey (2016), </a:t>
            </a:r>
            <a:r>
              <a:rPr lang="en-CA" i="1" dirty="0" smtClean="0">
                <a:solidFill>
                  <a:srgbClr val="FFFFFF"/>
                </a:solidFill>
              </a:rPr>
              <a:t>Transportation Research Part D</a:t>
            </a:r>
            <a:endParaRPr lang="en-CA" i="1" dirty="0">
              <a:solidFill>
                <a:srgbClr val="FFFFFF"/>
              </a:solidFill>
            </a:endParaRPr>
          </a:p>
        </p:txBody>
      </p:sp>
    </p:spTree>
    <p:extLst>
      <p:ext uri="{BB962C8B-B14F-4D97-AF65-F5344CB8AC3E}">
        <p14:creationId xmlns:p14="http://schemas.microsoft.com/office/powerpoint/2010/main" val="101902165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12"/>
          <p:cNvSpPr>
            <a:spLocks noGrp="1"/>
          </p:cNvSpPr>
          <p:nvPr>
            <p:ph type="title" idx="4294967295"/>
          </p:nvPr>
        </p:nvSpPr>
        <p:spPr>
          <a:xfrm>
            <a:off x="506816" y="143188"/>
            <a:ext cx="8229600" cy="6048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z="3600" dirty="0" smtClean="0">
                <a:ln>
                  <a:noFill/>
                </a:ln>
                <a:solidFill>
                  <a:srgbClr val="FFFF00"/>
                </a:solidFill>
                <a:effectLst/>
              </a:rPr>
              <a:t>Mainstream awareness is low</a:t>
            </a:r>
            <a:br>
              <a:rPr lang="en-US" sz="3600" dirty="0" smtClean="0">
                <a:ln>
                  <a:noFill/>
                </a:ln>
                <a:solidFill>
                  <a:srgbClr val="FFFF00"/>
                </a:solidFill>
                <a:effectLst/>
              </a:rPr>
            </a:br>
            <a:r>
              <a:rPr lang="en-US" sz="2800" dirty="0" smtClean="0">
                <a:ln>
                  <a:noFill/>
                </a:ln>
                <a:solidFill>
                  <a:schemeClr val="tx1"/>
                </a:solidFill>
                <a:effectLst/>
              </a:rPr>
              <a:t>“How is each of the following vehicle fueled?</a:t>
            </a:r>
            <a:endParaRPr lang="en-US" sz="3600" dirty="0" smtClean="0">
              <a:ln>
                <a:noFill/>
              </a:ln>
              <a:solidFill>
                <a:schemeClr val="tx1"/>
              </a:solidFill>
              <a:effectLst/>
            </a:endParaRPr>
          </a:p>
        </p:txBody>
      </p:sp>
      <p:pic>
        <p:nvPicPr>
          <p:cNvPr id="7" name="Picture 6"/>
          <p:cNvPicPr/>
          <p:nvPr/>
        </p:nvPicPr>
        <p:blipFill>
          <a:blip r:embed="rId3">
            <a:extLst>
              <a:ext uri="{28A0092B-C50C-407E-A947-70E740481C1C}">
                <a14:useLocalDpi xmlns:a14="http://schemas.microsoft.com/office/drawing/2010/main" val="0"/>
              </a:ext>
            </a:extLst>
          </a:blip>
          <a:srcRect/>
          <a:stretch>
            <a:fillRect/>
          </a:stretch>
        </p:blipFill>
        <p:spPr bwMode="auto">
          <a:xfrm>
            <a:off x="141513" y="1306286"/>
            <a:ext cx="8675916" cy="5007428"/>
          </a:xfrm>
          <a:prstGeom prst="rect">
            <a:avLst/>
          </a:prstGeom>
          <a:noFill/>
          <a:ln>
            <a:noFill/>
          </a:ln>
        </p:spPr>
      </p:pic>
      <p:sp>
        <p:nvSpPr>
          <p:cNvPr id="2" name="Rectangle 1"/>
          <p:cNvSpPr/>
          <p:nvPr/>
        </p:nvSpPr>
        <p:spPr>
          <a:xfrm>
            <a:off x="3646714" y="1393371"/>
            <a:ext cx="4419600" cy="12954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CA">
              <a:solidFill>
                <a:srgbClr val="FFFFFF"/>
              </a:solidFill>
            </a:endParaRPr>
          </a:p>
        </p:txBody>
      </p:sp>
      <p:sp>
        <p:nvSpPr>
          <p:cNvPr id="8" name="Rectangle 7"/>
          <p:cNvSpPr/>
          <p:nvPr/>
        </p:nvSpPr>
        <p:spPr>
          <a:xfrm>
            <a:off x="3646710" y="2797661"/>
            <a:ext cx="4419600" cy="12954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CA">
              <a:solidFill>
                <a:srgbClr val="FFFFFF"/>
              </a:solidFill>
            </a:endParaRPr>
          </a:p>
        </p:txBody>
      </p:sp>
      <p:sp>
        <p:nvSpPr>
          <p:cNvPr id="9" name="Rectangle 8"/>
          <p:cNvSpPr/>
          <p:nvPr/>
        </p:nvSpPr>
        <p:spPr>
          <a:xfrm>
            <a:off x="3646706" y="4191065"/>
            <a:ext cx="4419600" cy="12954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CA">
              <a:solidFill>
                <a:srgbClr val="FFFFFF"/>
              </a:solidFill>
            </a:endParaRPr>
          </a:p>
        </p:txBody>
      </p:sp>
      <p:sp>
        <p:nvSpPr>
          <p:cNvPr id="10" name="TextBox 9"/>
          <p:cNvSpPr txBox="1"/>
          <p:nvPr/>
        </p:nvSpPr>
        <p:spPr>
          <a:xfrm>
            <a:off x="1970315" y="6550223"/>
            <a:ext cx="7185354" cy="307777"/>
          </a:xfrm>
          <a:prstGeom prst="rect">
            <a:avLst/>
          </a:prstGeom>
          <a:noFill/>
        </p:spPr>
        <p:txBody>
          <a:bodyPr wrap="square" rtlCol="0">
            <a:spAutoFit/>
          </a:bodyPr>
          <a:lstStyle/>
          <a:p>
            <a:pPr algn="r"/>
            <a:r>
              <a:rPr lang="en-CA" dirty="0" smtClean="0">
                <a:solidFill>
                  <a:srgbClr val="FFFF00"/>
                </a:solidFill>
              </a:rPr>
              <a:t>Source</a:t>
            </a:r>
            <a:r>
              <a:rPr lang="en-CA" dirty="0" smtClean="0">
                <a:solidFill>
                  <a:srgbClr val="0067B1"/>
                </a:solidFill>
              </a:rPr>
              <a:t>: </a:t>
            </a:r>
            <a:r>
              <a:rPr lang="en-CA" dirty="0" smtClean="0">
                <a:solidFill>
                  <a:srgbClr val="FFFFFF"/>
                </a:solidFill>
              </a:rPr>
              <a:t>Axsen, Goldberg and Bailey (2016), </a:t>
            </a:r>
            <a:r>
              <a:rPr lang="en-CA" i="1" dirty="0" smtClean="0">
                <a:solidFill>
                  <a:srgbClr val="FFFFFF"/>
                </a:solidFill>
              </a:rPr>
              <a:t>Transportation Research Part D</a:t>
            </a:r>
            <a:endParaRPr lang="en-CA" i="1" dirty="0">
              <a:solidFill>
                <a:srgbClr val="FFFFFF"/>
              </a:solidFill>
            </a:endParaRPr>
          </a:p>
        </p:txBody>
      </p:sp>
    </p:spTree>
    <p:extLst>
      <p:ext uri="{BB962C8B-B14F-4D97-AF65-F5344CB8AC3E}">
        <p14:creationId xmlns:p14="http://schemas.microsoft.com/office/powerpoint/2010/main" val="18398171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8" grpId="0" animBg="1"/>
      <p:bldP spid="9"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12"/>
          <p:cNvSpPr>
            <a:spLocks noGrp="1"/>
          </p:cNvSpPr>
          <p:nvPr>
            <p:ph type="title" idx="4294967295"/>
          </p:nvPr>
        </p:nvSpPr>
        <p:spPr>
          <a:xfrm>
            <a:off x="439057" y="2579687"/>
            <a:ext cx="8229600" cy="6048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z="3600" dirty="0" smtClean="0">
                <a:ln>
                  <a:noFill/>
                </a:ln>
                <a:solidFill>
                  <a:srgbClr val="FFFF00"/>
                </a:solidFill>
                <a:effectLst/>
              </a:rPr>
              <a:t>A qualitative exploration of </a:t>
            </a:r>
            <a:br>
              <a:rPr lang="en-US" sz="3600" dirty="0" smtClean="0">
                <a:ln>
                  <a:noFill/>
                </a:ln>
                <a:solidFill>
                  <a:srgbClr val="FFFF00"/>
                </a:solidFill>
                <a:effectLst/>
              </a:rPr>
            </a:br>
            <a:r>
              <a:rPr lang="en-US" sz="3600" dirty="0" smtClean="0">
                <a:ln>
                  <a:noFill/>
                </a:ln>
                <a:solidFill>
                  <a:srgbClr val="FFFF00"/>
                </a:solidFill>
                <a:effectLst/>
              </a:rPr>
              <a:t>consumer perceptions</a:t>
            </a:r>
            <a:br>
              <a:rPr lang="en-US" sz="3600" dirty="0" smtClean="0">
                <a:ln>
                  <a:noFill/>
                </a:ln>
                <a:solidFill>
                  <a:srgbClr val="FFFF00"/>
                </a:solidFill>
                <a:effectLst/>
              </a:rPr>
            </a:br>
            <a:r>
              <a:rPr lang="en-US" sz="3600" dirty="0" smtClean="0">
                <a:ln>
                  <a:noFill/>
                </a:ln>
                <a:solidFill>
                  <a:srgbClr val="FFFF00"/>
                </a:solidFill>
                <a:effectLst/>
              </a:rPr>
              <a:t>(and misperceptions)</a:t>
            </a:r>
          </a:p>
        </p:txBody>
      </p:sp>
    </p:spTree>
    <p:extLst>
      <p:ext uri="{BB962C8B-B14F-4D97-AF65-F5344CB8AC3E}">
        <p14:creationId xmlns:p14="http://schemas.microsoft.com/office/powerpoint/2010/main" val="8410632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2720"/>
            <a:ext cx="8229600" cy="512539"/>
          </a:xfrm>
        </p:spPr>
        <p:txBody>
          <a:bodyPr/>
          <a:lstStyle/>
          <a:p>
            <a:r>
              <a:rPr lang="en-US" sz="3400" dirty="0" smtClean="0"/>
              <a:t>Research Objectives</a:t>
            </a:r>
            <a:endParaRPr lang="en-US" sz="3400" dirty="0"/>
          </a:p>
        </p:txBody>
      </p:sp>
      <p:sp>
        <p:nvSpPr>
          <p:cNvPr id="8" name="TextBox 7"/>
          <p:cNvSpPr txBox="1"/>
          <p:nvPr/>
        </p:nvSpPr>
        <p:spPr>
          <a:xfrm>
            <a:off x="1403648" y="1700808"/>
            <a:ext cx="184731" cy="369332"/>
          </a:xfrm>
          <a:prstGeom prst="rect">
            <a:avLst/>
          </a:prstGeom>
          <a:noFill/>
        </p:spPr>
        <p:txBody>
          <a:bodyPr wrap="none" rtlCol="0">
            <a:spAutoFit/>
          </a:bodyPr>
          <a:lstStyle/>
          <a:p>
            <a:endParaRPr lang="en-US" dirty="0"/>
          </a:p>
        </p:txBody>
      </p:sp>
      <p:sp>
        <p:nvSpPr>
          <p:cNvPr id="15" name="TextBox 14"/>
          <p:cNvSpPr txBox="1"/>
          <p:nvPr/>
        </p:nvSpPr>
        <p:spPr>
          <a:xfrm>
            <a:off x="106069" y="779715"/>
            <a:ext cx="8840503" cy="4862870"/>
          </a:xfrm>
          <a:prstGeom prst="rect">
            <a:avLst/>
          </a:prstGeom>
          <a:noFill/>
        </p:spPr>
        <p:txBody>
          <a:bodyPr wrap="square" rtlCol="0">
            <a:spAutoFit/>
          </a:bodyPr>
          <a:lstStyle/>
          <a:p>
            <a:pPr algn="l"/>
            <a:r>
              <a:rPr lang="en-CA" sz="2800" b="0" dirty="0" smtClean="0"/>
              <a:t>PEV technologies: 	PHEV and BEV</a:t>
            </a:r>
          </a:p>
          <a:p>
            <a:pPr algn="l"/>
            <a:r>
              <a:rPr lang="en-CA" sz="2800" b="0" dirty="0"/>
              <a:t>	</a:t>
            </a:r>
            <a:r>
              <a:rPr lang="en-CA" sz="2800" b="0" dirty="0" smtClean="0"/>
              <a:t>			Vehicle-grid-integration</a:t>
            </a:r>
          </a:p>
          <a:p>
            <a:pPr algn="l"/>
            <a:endParaRPr lang="en-CA" sz="2800" b="0" dirty="0"/>
          </a:p>
          <a:p>
            <a:pPr algn="l"/>
            <a:r>
              <a:rPr lang="en-CA" sz="2800" b="0" dirty="0" smtClean="0"/>
              <a:t>1. Assess </a:t>
            </a:r>
            <a:r>
              <a:rPr lang="en-CA" sz="2800" b="0" dirty="0"/>
              <a:t>participant knowledge </a:t>
            </a:r>
            <a:r>
              <a:rPr lang="en-CA" sz="2800" b="0" dirty="0" smtClean="0"/>
              <a:t>of PEV technologies:</a:t>
            </a:r>
          </a:p>
          <a:p>
            <a:pPr algn="l"/>
            <a:r>
              <a:rPr lang="en-CA" sz="2800" b="0" dirty="0">
                <a:solidFill>
                  <a:srgbClr val="FFFF00"/>
                </a:solidFill>
              </a:rPr>
              <a:t> </a:t>
            </a:r>
            <a:r>
              <a:rPr lang="en-CA" sz="2800" b="0" dirty="0" smtClean="0">
                <a:solidFill>
                  <a:srgbClr val="FFFF00"/>
                </a:solidFill>
              </a:rPr>
              <a:t>  </a:t>
            </a:r>
            <a:r>
              <a:rPr lang="en-CA" sz="2400" dirty="0" smtClean="0">
                <a:solidFill>
                  <a:srgbClr val="FFFF00"/>
                </a:solidFill>
              </a:rPr>
              <a:t>Awareness</a:t>
            </a:r>
            <a:r>
              <a:rPr lang="en-CA" sz="2400" b="0" dirty="0" smtClean="0"/>
              <a:t>: conscious </a:t>
            </a:r>
            <a:r>
              <a:rPr lang="en-CA" sz="2400" b="0" dirty="0"/>
              <a:t>that a technology </a:t>
            </a:r>
            <a:r>
              <a:rPr lang="en-CA" sz="2400" b="0" dirty="0" smtClean="0"/>
              <a:t>exists. </a:t>
            </a:r>
            <a:r>
              <a:rPr lang="en-CA" sz="2400" b="0" dirty="0"/>
              <a:t> </a:t>
            </a:r>
            <a:r>
              <a:rPr lang="en-CA" sz="2400" b="0" dirty="0" smtClean="0"/>
              <a:t> </a:t>
            </a:r>
          </a:p>
          <a:p>
            <a:pPr algn="l"/>
            <a:r>
              <a:rPr lang="en-CA" sz="2400" b="0" dirty="0">
                <a:solidFill>
                  <a:srgbClr val="FFFF00"/>
                </a:solidFill>
              </a:rPr>
              <a:t> </a:t>
            </a:r>
            <a:r>
              <a:rPr lang="en-CA" sz="2400" b="0" dirty="0" smtClean="0">
                <a:solidFill>
                  <a:srgbClr val="FFFF00"/>
                </a:solidFill>
              </a:rPr>
              <a:t>  </a:t>
            </a:r>
            <a:r>
              <a:rPr lang="en-CA" sz="2400" dirty="0" smtClean="0">
                <a:solidFill>
                  <a:srgbClr val="FFFF00"/>
                </a:solidFill>
              </a:rPr>
              <a:t>Familiarity</a:t>
            </a:r>
            <a:r>
              <a:rPr lang="en-CA" sz="2400" b="0" dirty="0" smtClean="0"/>
              <a:t>: being acquainted with its details. </a:t>
            </a:r>
            <a:endParaRPr lang="en-CA" sz="2400" b="0" dirty="0"/>
          </a:p>
          <a:p>
            <a:pPr algn="l"/>
            <a:r>
              <a:rPr lang="en-CA" sz="2400" b="0" dirty="0" smtClean="0">
                <a:solidFill>
                  <a:srgbClr val="FFFF00"/>
                </a:solidFill>
              </a:rPr>
              <a:t>   </a:t>
            </a:r>
            <a:r>
              <a:rPr lang="en-CA" sz="2400" dirty="0" smtClean="0">
                <a:solidFill>
                  <a:srgbClr val="FFFF00"/>
                </a:solidFill>
              </a:rPr>
              <a:t>Understanding</a:t>
            </a:r>
            <a:r>
              <a:rPr lang="en-CA" sz="2400" b="0" dirty="0" smtClean="0"/>
              <a:t>: comprehension of operation and implications</a:t>
            </a:r>
            <a:endParaRPr lang="en-CA" sz="2400" b="0" dirty="0"/>
          </a:p>
          <a:p>
            <a:pPr algn="l"/>
            <a:endParaRPr lang="en-CA" sz="1800" b="0" dirty="0" smtClean="0"/>
          </a:p>
          <a:p>
            <a:pPr algn="l"/>
            <a:r>
              <a:rPr lang="en-CA" sz="2800" b="0" dirty="0" smtClean="0"/>
              <a:t>2</a:t>
            </a:r>
            <a:r>
              <a:rPr lang="en-CA" sz="2800" b="0" dirty="0"/>
              <a:t>. Identify participants’ </a:t>
            </a:r>
            <a:r>
              <a:rPr lang="en-CA" sz="2800" b="0" dirty="0" smtClean="0"/>
              <a:t>perceptions:</a:t>
            </a:r>
          </a:p>
          <a:p>
            <a:pPr algn="l"/>
            <a:r>
              <a:rPr lang="en-CA" sz="2800" b="0" dirty="0">
                <a:solidFill>
                  <a:srgbClr val="FFFF00"/>
                </a:solidFill>
              </a:rPr>
              <a:t> </a:t>
            </a:r>
            <a:r>
              <a:rPr lang="en-CA" sz="2800" b="0" dirty="0" smtClean="0">
                <a:solidFill>
                  <a:srgbClr val="FFFF00"/>
                </a:solidFill>
              </a:rPr>
              <a:t>  </a:t>
            </a:r>
            <a:r>
              <a:rPr lang="en-CA" sz="2400" dirty="0" smtClean="0">
                <a:solidFill>
                  <a:srgbClr val="FFFF00"/>
                </a:solidFill>
              </a:rPr>
              <a:t>Functional</a:t>
            </a:r>
            <a:r>
              <a:rPr lang="en-CA" sz="2400" b="0" dirty="0" smtClean="0"/>
              <a:t>: what </a:t>
            </a:r>
            <a:r>
              <a:rPr lang="en-CA" sz="2400" b="0" dirty="0"/>
              <a:t>it </a:t>
            </a:r>
            <a:r>
              <a:rPr lang="en-CA" sz="2400" b="0" dirty="0" smtClean="0"/>
              <a:t>does </a:t>
            </a:r>
          </a:p>
          <a:p>
            <a:pPr algn="l"/>
            <a:r>
              <a:rPr lang="en-CA" sz="2400" b="0" dirty="0">
                <a:solidFill>
                  <a:srgbClr val="FFFF00"/>
                </a:solidFill>
              </a:rPr>
              <a:t> </a:t>
            </a:r>
            <a:r>
              <a:rPr lang="en-CA" sz="2400" b="0" dirty="0" smtClean="0">
                <a:solidFill>
                  <a:srgbClr val="FFFF00"/>
                </a:solidFill>
              </a:rPr>
              <a:t>  </a:t>
            </a:r>
            <a:r>
              <a:rPr lang="en-CA" sz="2400" dirty="0" smtClean="0">
                <a:solidFill>
                  <a:srgbClr val="FFFF00"/>
                </a:solidFill>
              </a:rPr>
              <a:t>Symbolic</a:t>
            </a:r>
            <a:r>
              <a:rPr lang="en-CA" sz="2400" b="0" dirty="0" smtClean="0"/>
              <a:t>: what </a:t>
            </a:r>
            <a:r>
              <a:rPr lang="en-CA" sz="2400" b="0" dirty="0"/>
              <a:t>message it </a:t>
            </a:r>
            <a:r>
              <a:rPr lang="en-CA" sz="2400" b="0" dirty="0" smtClean="0"/>
              <a:t>conveys </a:t>
            </a:r>
          </a:p>
          <a:p>
            <a:pPr algn="l"/>
            <a:r>
              <a:rPr lang="en-CA" sz="2400" b="0" dirty="0">
                <a:solidFill>
                  <a:srgbClr val="FFFF00"/>
                </a:solidFill>
              </a:rPr>
              <a:t> </a:t>
            </a:r>
            <a:r>
              <a:rPr lang="en-CA" sz="2400" b="0" dirty="0" smtClean="0">
                <a:solidFill>
                  <a:srgbClr val="FFFF00"/>
                </a:solidFill>
              </a:rPr>
              <a:t>  </a:t>
            </a:r>
            <a:r>
              <a:rPr lang="en-CA" sz="2400" dirty="0" smtClean="0">
                <a:solidFill>
                  <a:srgbClr val="FFFF00"/>
                </a:solidFill>
              </a:rPr>
              <a:t>Societal</a:t>
            </a:r>
            <a:r>
              <a:rPr lang="en-CA" sz="2400" b="0" dirty="0" smtClean="0"/>
              <a:t>: what </a:t>
            </a:r>
            <a:r>
              <a:rPr lang="en-CA" sz="2400" b="0" dirty="0"/>
              <a:t>it means for </a:t>
            </a:r>
            <a:r>
              <a:rPr lang="en-CA" sz="2400" b="0" dirty="0" smtClean="0"/>
              <a:t>society</a:t>
            </a:r>
          </a:p>
        </p:txBody>
      </p:sp>
    </p:spTree>
    <p:extLst>
      <p:ext uri="{BB962C8B-B14F-4D97-AF65-F5344CB8AC3E}">
        <p14:creationId xmlns:p14="http://schemas.microsoft.com/office/powerpoint/2010/main" val="34716335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5">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5">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5">
                                            <p:txEl>
                                              <p:pRg st="6" end="6"/>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5">
                                            <p:txEl>
                                              <p:pRg st="8" end="8"/>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5">
                                            <p:txEl>
                                              <p:pRg st="9" end="9"/>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5">
                                            <p:txEl>
                                              <p:pRg st="10" end="10"/>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5">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3909" y="100844"/>
            <a:ext cx="9040091" cy="1143000"/>
          </a:xfrm>
        </p:spPr>
        <p:txBody>
          <a:bodyPr/>
          <a:lstStyle/>
          <a:p>
            <a:pPr algn="l"/>
            <a:r>
              <a:rPr lang="en-CA" dirty="0" smtClean="0"/>
              <a:t>Interviewing a </a:t>
            </a:r>
            <a:br>
              <a:rPr lang="en-CA" dirty="0" smtClean="0"/>
            </a:br>
            <a:r>
              <a:rPr lang="en-CA" dirty="0" smtClean="0"/>
              <a:t>sub-set of </a:t>
            </a:r>
            <a:br>
              <a:rPr lang="en-CA" dirty="0" smtClean="0"/>
            </a:br>
            <a:r>
              <a:rPr lang="en-CA" dirty="0" smtClean="0"/>
              <a:t>survey</a:t>
            </a:r>
            <a:br>
              <a:rPr lang="en-CA" dirty="0" smtClean="0"/>
            </a:br>
            <a:r>
              <a:rPr lang="en-CA" dirty="0" smtClean="0"/>
              <a:t>respondents:</a:t>
            </a:r>
            <a:br>
              <a:rPr lang="en-CA" dirty="0" smtClean="0"/>
            </a:br>
            <a:r>
              <a:rPr lang="en-CA" dirty="0"/>
              <a:t/>
            </a:r>
            <a:br>
              <a:rPr lang="en-CA" dirty="0"/>
            </a:br>
            <a:r>
              <a:rPr lang="en-CA" dirty="0" smtClean="0"/>
              <a:t>Purposive </a:t>
            </a:r>
            <a:br>
              <a:rPr lang="en-CA" dirty="0" smtClean="0"/>
            </a:br>
            <a:r>
              <a:rPr lang="en-CA" dirty="0" smtClean="0"/>
              <a:t>sampling</a:t>
            </a:r>
            <a:br>
              <a:rPr lang="en-CA" dirty="0" smtClean="0"/>
            </a:br>
            <a:r>
              <a:rPr lang="en-CA" dirty="0"/>
              <a:t/>
            </a:r>
            <a:br>
              <a:rPr lang="en-CA" dirty="0"/>
            </a:br>
            <a:r>
              <a:rPr lang="en-CA" dirty="0" smtClean="0"/>
              <a:t>22 households</a:t>
            </a:r>
            <a:br>
              <a:rPr lang="en-CA" dirty="0" smtClean="0"/>
            </a:br>
            <a:r>
              <a:rPr lang="en-CA" dirty="0" smtClean="0"/>
              <a:t>31 individuals</a:t>
            </a:r>
            <a:endParaRPr lang="en-CA"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9333" y="103909"/>
            <a:ext cx="5770885" cy="650124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80368268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12"/>
          <p:cNvSpPr>
            <a:spLocks noGrp="1"/>
          </p:cNvSpPr>
          <p:nvPr>
            <p:ph type="title" idx="4294967295"/>
          </p:nvPr>
        </p:nvSpPr>
        <p:spPr>
          <a:xfrm>
            <a:off x="439057" y="2579687"/>
            <a:ext cx="8229600" cy="6048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z="3600" dirty="0" smtClean="0">
                <a:ln>
                  <a:noFill/>
                </a:ln>
                <a:solidFill>
                  <a:srgbClr val="FFFF00"/>
                </a:solidFill>
                <a:effectLst/>
              </a:rPr>
              <a:t>Consumer awareness </a:t>
            </a:r>
            <a:br>
              <a:rPr lang="en-US" sz="3600" dirty="0" smtClean="0">
                <a:ln>
                  <a:noFill/>
                </a:ln>
                <a:solidFill>
                  <a:srgbClr val="FFFF00"/>
                </a:solidFill>
                <a:effectLst/>
              </a:rPr>
            </a:br>
            <a:r>
              <a:rPr lang="en-US" sz="3600" dirty="0" smtClean="0">
                <a:ln>
                  <a:noFill/>
                </a:ln>
                <a:solidFill>
                  <a:srgbClr val="FFFF00"/>
                </a:solidFill>
                <a:effectLst/>
              </a:rPr>
              <a:t>(or lack thereof)</a:t>
            </a:r>
            <a:endParaRPr lang="en-US" sz="3600" dirty="0" smtClean="0">
              <a:ln>
                <a:noFill/>
              </a:ln>
              <a:solidFill>
                <a:srgbClr val="FFFF00"/>
              </a:solidFill>
              <a:effectLst/>
            </a:endParaRPr>
          </a:p>
        </p:txBody>
      </p:sp>
    </p:spTree>
    <p:extLst>
      <p:ext uri="{BB962C8B-B14F-4D97-AF65-F5344CB8AC3E}">
        <p14:creationId xmlns:p14="http://schemas.microsoft.com/office/powerpoint/2010/main" val="213393916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23707" y="114300"/>
            <a:ext cx="7074388" cy="664628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Rectangle 3"/>
          <p:cNvSpPr/>
          <p:nvPr/>
        </p:nvSpPr>
        <p:spPr>
          <a:xfrm>
            <a:off x="4551219" y="385452"/>
            <a:ext cx="1319645" cy="625433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CA">
              <a:solidFill>
                <a:srgbClr val="FFFFFF"/>
              </a:solidFill>
            </a:endParaRPr>
          </a:p>
        </p:txBody>
      </p:sp>
      <p:sp>
        <p:nvSpPr>
          <p:cNvPr id="5" name="Rectangle 4"/>
          <p:cNvSpPr/>
          <p:nvPr/>
        </p:nvSpPr>
        <p:spPr>
          <a:xfrm>
            <a:off x="5886929" y="399368"/>
            <a:ext cx="1552962" cy="625433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CA">
              <a:solidFill>
                <a:srgbClr val="FFFFFF"/>
              </a:solidFill>
            </a:endParaRPr>
          </a:p>
        </p:txBody>
      </p:sp>
      <p:sp>
        <p:nvSpPr>
          <p:cNvPr id="6" name="Title 1"/>
          <p:cNvSpPr>
            <a:spLocks noGrp="1"/>
          </p:cNvSpPr>
          <p:nvPr>
            <p:ph type="title"/>
          </p:nvPr>
        </p:nvSpPr>
        <p:spPr>
          <a:xfrm>
            <a:off x="20781" y="682740"/>
            <a:ext cx="9040091" cy="1143000"/>
          </a:xfrm>
        </p:spPr>
        <p:txBody>
          <a:bodyPr/>
          <a:lstStyle/>
          <a:p>
            <a:pPr algn="l"/>
            <a:r>
              <a:rPr lang="en-CA" sz="2800" b="0" dirty="0" smtClean="0">
                <a:effectLst/>
              </a:rPr>
              <a:t>Less</a:t>
            </a:r>
            <a:br>
              <a:rPr lang="en-CA" sz="2800" b="0" dirty="0" smtClean="0">
                <a:effectLst/>
              </a:rPr>
            </a:br>
            <a:r>
              <a:rPr lang="en-CA" sz="2800" b="0" dirty="0" smtClean="0">
                <a:effectLst/>
              </a:rPr>
              <a:t>Knowledge</a:t>
            </a:r>
            <a:br>
              <a:rPr lang="en-CA" sz="2800" b="0" dirty="0" smtClean="0">
                <a:effectLst/>
              </a:rPr>
            </a:br>
            <a:r>
              <a:rPr lang="en-CA" sz="2800" b="0" dirty="0">
                <a:effectLst/>
              </a:rPr>
              <a:t/>
            </a:r>
            <a:br>
              <a:rPr lang="en-CA" sz="2800" b="0" dirty="0">
                <a:effectLst/>
              </a:rPr>
            </a:br>
            <a:r>
              <a:rPr lang="en-CA" sz="2800" b="0" dirty="0" smtClean="0">
                <a:effectLst/>
              </a:rPr>
              <a:t/>
            </a:r>
            <a:br>
              <a:rPr lang="en-CA" sz="2800" b="0" dirty="0" smtClean="0">
                <a:effectLst/>
              </a:rPr>
            </a:br>
            <a:r>
              <a:rPr lang="en-CA" sz="2800" b="0" dirty="0">
                <a:effectLst/>
              </a:rPr>
              <a:t/>
            </a:r>
            <a:br>
              <a:rPr lang="en-CA" sz="2800" b="0" dirty="0">
                <a:effectLst/>
              </a:rPr>
            </a:br>
            <a:r>
              <a:rPr lang="en-CA" sz="2800" b="0" dirty="0" smtClean="0">
                <a:effectLst/>
              </a:rPr>
              <a:t/>
            </a:r>
            <a:br>
              <a:rPr lang="en-CA" sz="2800" b="0" dirty="0" smtClean="0">
                <a:effectLst/>
              </a:rPr>
            </a:br>
            <a:r>
              <a:rPr lang="en-CA" sz="2800" b="0" dirty="0">
                <a:effectLst/>
              </a:rPr>
              <a:t/>
            </a:r>
            <a:br>
              <a:rPr lang="en-CA" sz="2800" b="0" dirty="0">
                <a:effectLst/>
              </a:rPr>
            </a:br>
            <a:r>
              <a:rPr lang="en-CA" sz="2800" b="0" dirty="0" smtClean="0">
                <a:effectLst/>
              </a:rPr>
              <a:t/>
            </a:r>
            <a:br>
              <a:rPr lang="en-CA" sz="2800" b="0" dirty="0" smtClean="0">
                <a:effectLst/>
              </a:rPr>
            </a:br>
            <a:r>
              <a:rPr lang="en-CA" sz="2800" b="0" dirty="0">
                <a:effectLst/>
              </a:rPr>
              <a:t/>
            </a:r>
            <a:br>
              <a:rPr lang="en-CA" sz="2800" b="0" dirty="0">
                <a:effectLst/>
              </a:rPr>
            </a:br>
            <a:r>
              <a:rPr lang="en-CA" sz="2800" b="0" dirty="0" smtClean="0">
                <a:effectLst/>
              </a:rPr>
              <a:t/>
            </a:r>
            <a:br>
              <a:rPr lang="en-CA" sz="2800" b="0" dirty="0" smtClean="0">
                <a:effectLst/>
              </a:rPr>
            </a:br>
            <a:r>
              <a:rPr lang="en-CA" sz="2800" b="0" dirty="0">
                <a:effectLst/>
              </a:rPr>
              <a:t/>
            </a:r>
            <a:br>
              <a:rPr lang="en-CA" sz="2800" b="0" dirty="0">
                <a:effectLst/>
              </a:rPr>
            </a:br>
            <a:r>
              <a:rPr lang="en-CA" sz="2800" b="0" dirty="0" smtClean="0">
                <a:effectLst/>
              </a:rPr>
              <a:t>More</a:t>
            </a:r>
            <a:br>
              <a:rPr lang="en-CA" sz="2800" b="0" dirty="0" smtClean="0">
                <a:effectLst/>
              </a:rPr>
            </a:br>
            <a:r>
              <a:rPr lang="en-CA" sz="2800" b="0" dirty="0" smtClean="0">
                <a:effectLst/>
              </a:rPr>
              <a:t>Knowledge</a:t>
            </a:r>
            <a:endParaRPr lang="en-CA" sz="2800" b="0" dirty="0">
              <a:effectLst/>
            </a:endParaRPr>
          </a:p>
        </p:txBody>
      </p:sp>
      <p:sp>
        <p:nvSpPr>
          <p:cNvPr id="3" name="Up-Down Arrow 2"/>
          <p:cNvSpPr/>
          <p:nvPr/>
        </p:nvSpPr>
        <p:spPr>
          <a:xfrm>
            <a:off x="301336" y="1850075"/>
            <a:ext cx="1236518" cy="3459679"/>
          </a:xfrm>
          <a:prstGeom prst="upDownArrow">
            <a:avLst/>
          </a:prstGeom>
          <a:solidFill>
            <a:schemeClr val="bg1">
              <a:lumMod val="60000"/>
              <a:lumOff val="40000"/>
            </a:schemeClr>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12333890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12"/>
          <p:cNvSpPr>
            <a:spLocks noGrp="1"/>
          </p:cNvSpPr>
          <p:nvPr>
            <p:ph type="title" idx="4294967295"/>
          </p:nvPr>
        </p:nvSpPr>
        <p:spPr>
          <a:xfrm>
            <a:off x="506816" y="-12677"/>
            <a:ext cx="8229600" cy="6048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z="3600" dirty="0" smtClean="0"/>
              <a:t>Mainstream has low awareness…</a:t>
            </a:r>
            <a:endParaRPr lang="en-US" sz="3600" dirty="0" smtClean="0">
              <a:ln>
                <a:noFill/>
              </a:ln>
              <a:solidFill>
                <a:srgbClr val="FFFF00"/>
              </a:solidFill>
              <a:effectLst/>
            </a:endParaRPr>
          </a:p>
        </p:txBody>
      </p:sp>
      <p:sp>
        <p:nvSpPr>
          <p:cNvPr id="13" name="TextBox 12"/>
          <p:cNvSpPr txBox="1"/>
          <p:nvPr/>
        </p:nvSpPr>
        <p:spPr>
          <a:xfrm>
            <a:off x="1018309" y="6550223"/>
            <a:ext cx="8137360" cy="276999"/>
          </a:xfrm>
          <a:prstGeom prst="rect">
            <a:avLst/>
          </a:prstGeom>
          <a:noFill/>
        </p:spPr>
        <p:txBody>
          <a:bodyPr wrap="square" rtlCol="0">
            <a:spAutoFit/>
          </a:bodyPr>
          <a:lstStyle/>
          <a:p>
            <a:pPr algn="r"/>
            <a:r>
              <a:rPr lang="en-CA" sz="1200" dirty="0" smtClean="0">
                <a:solidFill>
                  <a:srgbClr val="FFFF00"/>
                </a:solidFill>
              </a:rPr>
              <a:t>Source</a:t>
            </a:r>
            <a:r>
              <a:rPr lang="en-CA" sz="1200" dirty="0" smtClean="0">
                <a:solidFill>
                  <a:srgbClr val="0067B1"/>
                </a:solidFill>
              </a:rPr>
              <a:t>: </a:t>
            </a:r>
            <a:r>
              <a:rPr lang="en-CA" sz="1200" dirty="0" smtClean="0">
                <a:solidFill>
                  <a:srgbClr val="FFFFFF"/>
                </a:solidFill>
              </a:rPr>
              <a:t>Axsen, </a:t>
            </a:r>
            <a:r>
              <a:rPr lang="en-CA" sz="1200" dirty="0" err="1" smtClean="0">
                <a:solidFill>
                  <a:srgbClr val="FFFFFF"/>
                </a:solidFill>
              </a:rPr>
              <a:t>Langman</a:t>
            </a:r>
            <a:r>
              <a:rPr lang="en-CA" sz="1200" dirty="0" smtClean="0">
                <a:solidFill>
                  <a:srgbClr val="FFFFFF"/>
                </a:solidFill>
              </a:rPr>
              <a:t> &amp; Goldberg (Under Review), </a:t>
            </a:r>
            <a:r>
              <a:rPr lang="en-CA" sz="1200" i="1" dirty="0" smtClean="0">
                <a:solidFill>
                  <a:srgbClr val="FFFFFF"/>
                </a:solidFill>
              </a:rPr>
              <a:t>Energy Research &amp; Social Science</a:t>
            </a:r>
            <a:endParaRPr lang="en-CA" sz="1200" i="1" dirty="0">
              <a:solidFill>
                <a:srgbClr val="FFFFFF"/>
              </a:solidFill>
            </a:endParaRPr>
          </a:p>
        </p:txBody>
      </p:sp>
      <p:sp>
        <p:nvSpPr>
          <p:cNvPr id="12" name="Rectangle 13"/>
          <p:cNvSpPr txBox="1">
            <a:spLocks/>
          </p:cNvSpPr>
          <p:nvPr/>
        </p:nvSpPr>
        <p:spPr bwMode="auto">
          <a:xfrm>
            <a:off x="117880" y="941283"/>
            <a:ext cx="9306673" cy="4677109"/>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27013" indent="-227013" algn="l" rtl="0" eaLnBrk="0" fontAlgn="base" hangingPunct="0">
              <a:spcBef>
                <a:spcPct val="0"/>
              </a:spcBef>
              <a:spcAft>
                <a:spcPct val="50000"/>
              </a:spcAft>
              <a:buClr>
                <a:srgbClr val="F9F9F9"/>
              </a:buClr>
              <a:buChar char="•"/>
              <a:defRPr sz="2400" b="1" kern="1200">
                <a:solidFill>
                  <a:schemeClr val="tx1"/>
                </a:solidFill>
                <a:effectLst>
                  <a:outerShdw blurRad="38100" dist="38100" dir="2700000" algn="tl">
                    <a:srgbClr val="000000"/>
                  </a:outerShdw>
                </a:effectLst>
                <a:latin typeface="+mn-lt"/>
                <a:ea typeface="+mn-ea"/>
                <a:cs typeface="+mn-cs"/>
              </a:defRPr>
            </a:lvl1pPr>
            <a:lvl2pPr marL="628650" indent="-284163" algn="l" rtl="0" eaLnBrk="0" fontAlgn="base" hangingPunct="0">
              <a:spcBef>
                <a:spcPct val="0"/>
              </a:spcBef>
              <a:spcAft>
                <a:spcPct val="50000"/>
              </a:spcAft>
              <a:buClr>
                <a:schemeClr val="tx1"/>
              </a:buClr>
              <a:buFont typeface="Arial" charset="0"/>
              <a:buChar char="–"/>
              <a:defRPr sz="2400" b="1" kern="1200">
                <a:solidFill>
                  <a:schemeClr val="tx1"/>
                </a:solidFill>
                <a:effectLst>
                  <a:outerShdw blurRad="38100" dist="38100" dir="2700000" algn="tl">
                    <a:srgbClr val="000000"/>
                  </a:outerShdw>
                </a:effectLst>
                <a:latin typeface="+mn-lt"/>
                <a:ea typeface="+mn-ea"/>
                <a:cs typeface="+mn-cs"/>
              </a:defRPr>
            </a:lvl2pPr>
            <a:lvl3pPr marL="914400" indent="-171450" algn="l" rtl="0" eaLnBrk="0" fontAlgn="base" hangingPunct="0">
              <a:spcBef>
                <a:spcPct val="0"/>
              </a:spcBef>
              <a:spcAft>
                <a:spcPct val="50000"/>
              </a:spcAft>
              <a:buClr>
                <a:schemeClr val="tx1"/>
              </a:buClr>
              <a:buChar char="•"/>
              <a:defRPr sz="2000" b="1" kern="1200">
                <a:solidFill>
                  <a:schemeClr val="tx1"/>
                </a:solidFill>
                <a:effectLst>
                  <a:outerShdw blurRad="38100" dist="38100" dir="2700000" algn="tl">
                    <a:srgbClr val="000000"/>
                  </a:outerShdw>
                </a:effectLst>
                <a:latin typeface="+mn-lt"/>
                <a:ea typeface="+mn-ea"/>
                <a:cs typeface="+mn-cs"/>
              </a:defRPr>
            </a:lvl3pPr>
            <a:lvl4pPr marL="1316038" indent="-231775" algn="l" rtl="0" eaLnBrk="0" fontAlgn="base" hangingPunct="0">
              <a:spcBef>
                <a:spcPct val="0"/>
              </a:spcBef>
              <a:spcAft>
                <a:spcPct val="50000"/>
              </a:spcAft>
              <a:buClr>
                <a:schemeClr val="tx1"/>
              </a:buClr>
              <a:buSzPct val="100000"/>
              <a:buFont typeface="Arial" charset="0"/>
              <a:buChar char="–"/>
              <a:defRPr sz="2000" b="1" kern="1200">
                <a:solidFill>
                  <a:schemeClr val="tx1"/>
                </a:solidFill>
                <a:effectLst>
                  <a:outerShdw blurRad="38100" dist="38100" dir="2700000" algn="tl">
                    <a:srgbClr val="000000"/>
                  </a:outerShdw>
                </a:effectLst>
                <a:latin typeface="+mn-lt"/>
                <a:ea typeface="+mn-ea"/>
                <a:cs typeface="+mn-cs"/>
              </a:defRPr>
            </a:lvl4pPr>
            <a:lvl5pPr marL="1598613" indent="-168275" algn="l" rtl="0" eaLnBrk="0" fontAlgn="base" hangingPunct="0">
              <a:spcBef>
                <a:spcPct val="0"/>
              </a:spcBef>
              <a:spcAft>
                <a:spcPct val="50000"/>
              </a:spcAft>
              <a:buClr>
                <a:schemeClr val="tx1"/>
              </a:buClr>
              <a:buChar char="•"/>
              <a:defRPr sz="2000" b="1" kern="1200">
                <a:solidFill>
                  <a:schemeClr val="tx1"/>
                </a:solidFill>
                <a:effectLst>
                  <a:outerShdw blurRad="38100" dist="38100" dir="2700000" algn="tl">
                    <a:srgbClr val="000000"/>
                  </a:outerShdw>
                </a:effectLst>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a:lstStyle>
          <a:p>
            <a:pPr marL="0" indent="-57150">
              <a:buNone/>
            </a:pPr>
            <a:r>
              <a:rPr lang="en-CA" b="0" dirty="0" smtClean="0">
                <a:effectLst/>
              </a:rPr>
              <a:t>The majority expressed confusion about </a:t>
            </a:r>
            <a:r>
              <a:rPr lang="en-CA" dirty="0" smtClean="0">
                <a:solidFill>
                  <a:srgbClr val="FFFF00"/>
                </a:solidFill>
                <a:effectLst/>
              </a:rPr>
              <a:t>PEVs</a:t>
            </a:r>
            <a:r>
              <a:rPr lang="en-CA" b="0" dirty="0" smtClean="0">
                <a:effectLst/>
              </a:rPr>
              <a:t>:</a:t>
            </a:r>
          </a:p>
          <a:p>
            <a:pPr marL="630237" lvl="2" indent="0">
              <a:buNone/>
            </a:pPr>
            <a:r>
              <a:rPr lang="en-CA" b="0" dirty="0">
                <a:effectLst/>
              </a:rPr>
              <a:t>“</a:t>
            </a:r>
            <a:r>
              <a:rPr lang="en-CA" b="0" dirty="0" smtClean="0">
                <a:effectLst/>
              </a:rPr>
              <a:t>Is the </a:t>
            </a:r>
            <a:r>
              <a:rPr lang="en-CA" b="0" dirty="0">
                <a:effectLst/>
              </a:rPr>
              <a:t>Leaf electric or is it hybrid</a:t>
            </a:r>
            <a:r>
              <a:rPr lang="en-CA" b="0" dirty="0" smtClean="0">
                <a:effectLst/>
              </a:rPr>
              <a:t>?” – Mr. Chen</a:t>
            </a:r>
          </a:p>
          <a:p>
            <a:pPr marL="630237" lvl="2" indent="0">
              <a:buNone/>
            </a:pPr>
            <a:r>
              <a:rPr lang="en-CA" b="0" dirty="0" smtClean="0">
                <a:effectLst/>
              </a:rPr>
              <a:t>“[</a:t>
            </a:r>
            <a:r>
              <a:rPr lang="en-CA" b="0" dirty="0">
                <a:effectLst/>
              </a:rPr>
              <a:t>W]hat’s the deal here? You don’t plug this in, the hybrid?” - Clair</a:t>
            </a:r>
          </a:p>
          <a:p>
            <a:pPr marL="630237" lvl="2" indent="0">
              <a:buNone/>
            </a:pPr>
            <a:r>
              <a:rPr lang="en-CA" b="0" dirty="0" smtClean="0">
                <a:effectLst/>
              </a:rPr>
              <a:t>“</a:t>
            </a:r>
            <a:r>
              <a:rPr lang="en-CA" b="0" dirty="0">
                <a:effectLst/>
              </a:rPr>
              <a:t>there might be a little bit of difficulty in recharging [a </a:t>
            </a:r>
            <a:r>
              <a:rPr lang="en-CA" b="0" dirty="0" smtClean="0">
                <a:effectLst/>
              </a:rPr>
              <a:t>hybrid] if you're </a:t>
            </a:r>
            <a:r>
              <a:rPr lang="en-CA" b="0" dirty="0">
                <a:effectLst/>
              </a:rPr>
              <a:t>going on a long journey</a:t>
            </a:r>
            <a:r>
              <a:rPr lang="en-CA" b="0" dirty="0" smtClean="0">
                <a:effectLst/>
              </a:rPr>
              <a:t>.” – Mr. Mathews</a:t>
            </a:r>
          </a:p>
          <a:p>
            <a:pPr marL="0" indent="-57150">
              <a:buNone/>
            </a:pPr>
            <a:r>
              <a:rPr lang="en-CA" b="0" dirty="0" smtClean="0">
                <a:effectLst/>
              </a:rPr>
              <a:t>And confusion about </a:t>
            </a:r>
            <a:r>
              <a:rPr lang="en-CA" dirty="0" smtClean="0">
                <a:solidFill>
                  <a:srgbClr val="FFFF00"/>
                </a:solidFill>
                <a:effectLst/>
              </a:rPr>
              <a:t>vehicle-grid integration</a:t>
            </a:r>
            <a:r>
              <a:rPr lang="en-CA" b="0" dirty="0" smtClean="0">
                <a:effectLst/>
              </a:rPr>
              <a:t>.</a:t>
            </a:r>
          </a:p>
          <a:p>
            <a:pPr marL="630237" lvl="2" indent="0">
              <a:buNone/>
            </a:pPr>
            <a:r>
              <a:rPr lang="en-CA" b="0" dirty="0" smtClean="0">
                <a:effectLst/>
              </a:rPr>
              <a:t>“That gets pretty complicated when you start talking about [balancing the grid].” -</a:t>
            </a:r>
            <a:r>
              <a:rPr lang="en-CA" sz="1800" b="0" dirty="0" smtClean="0">
                <a:effectLst/>
              </a:rPr>
              <a:t> Andreas</a:t>
            </a:r>
          </a:p>
          <a:p>
            <a:pPr marL="630237" lvl="2" indent="0">
              <a:buNone/>
            </a:pPr>
            <a:r>
              <a:rPr lang="en-CA" b="0" dirty="0" smtClean="0">
                <a:effectLst/>
              </a:rPr>
              <a:t>“[seems] futuristic” </a:t>
            </a:r>
            <a:r>
              <a:rPr lang="en-CA" sz="1800" b="0" dirty="0" smtClean="0">
                <a:effectLst/>
              </a:rPr>
              <a:t>– Clair</a:t>
            </a:r>
          </a:p>
          <a:p>
            <a:pPr marL="630237" lvl="2" indent="0">
              <a:buNone/>
            </a:pPr>
            <a:r>
              <a:rPr lang="en-CA" b="0" dirty="0" smtClean="0">
                <a:effectLst/>
              </a:rPr>
              <a:t>“Oh god!” </a:t>
            </a:r>
            <a:r>
              <a:rPr lang="en-CA" sz="1800" b="0" dirty="0" smtClean="0">
                <a:effectLst/>
              </a:rPr>
              <a:t>– Christine (in confusion) </a:t>
            </a:r>
          </a:p>
        </p:txBody>
      </p:sp>
    </p:spTree>
    <p:extLst>
      <p:ext uri="{BB962C8B-B14F-4D97-AF65-F5344CB8AC3E}">
        <p14:creationId xmlns:p14="http://schemas.microsoft.com/office/powerpoint/2010/main" val="42249786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2">
                                            <p:txEl>
                                              <p:pRg st="5" end="5"/>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2">
                                            <p:txEl>
                                              <p:pRg st="6" end="6"/>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2">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12"/>
          <p:cNvSpPr>
            <a:spLocks noGrp="1"/>
          </p:cNvSpPr>
          <p:nvPr>
            <p:ph type="title" idx="4294967295"/>
          </p:nvPr>
        </p:nvSpPr>
        <p:spPr>
          <a:xfrm>
            <a:off x="439057" y="2579687"/>
            <a:ext cx="8229600" cy="6048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z="3600" dirty="0" smtClean="0">
                <a:ln>
                  <a:noFill/>
                </a:ln>
                <a:solidFill>
                  <a:srgbClr val="FFFF00"/>
                </a:solidFill>
                <a:effectLst/>
              </a:rPr>
              <a:t>Categorizing consumer perceptions</a:t>
            </a:r>
          </a:p>
        </p:txBody>
      </p:sp>
    </p:spTree>
    <p:extLst>
      <p:ext uri="{BB962C8B-B14F-4D97-AF65-F5344CB8AC3E}">
        <p14:creationId xmlns:p14="http://schemas.microsoft.com/office/powerpoint/2010/main" val="38489478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ext Box 2"/>
          <p:cNvSpPr txBox="1">
            <a:spLocks noChangeArrowheads="1"/>
          </p:cNvSpPr>
          <p:nvPr/>
        </p:nvSpPr>
        <p:spPr bwMode="auto">
          <a:xfrm>
            <a:off x="5791200" y="1341438"/>
            <a:ext cx="1447800"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000">
                <a:solidFill>
                  <a:schemeClr val="folHlink"/>
                </a:solidFill>
                <a:latin typeface="Times New Roman" charset="0"/>
              </a:defRPr>
            </a:lvl1pPr>
            <a:lvl2pPr marL="742950" indent="-285750">
              <a:defRPr sz="2000">
                <a:solidFill>
                  <a:schemeClr val="folHlink"/>
                </a:solidFill>
                <a:latin typeface="Times New Roman" charset="0"/>
              </a:defRPr>
            </a:lvl2pPr>
            <a:lvl3pPr marL="1143000" indent="-228600">
              <a:defRPr sz="2000">
                <a:solidFill>
                  <a:schemeClr val="folHlink"/>
                </a:solidFill>
                <a:latin typeface="Times New Roman" charset="0"/>
              </a:defRPr>
            </a:lvl3pPr>
            <a:lvl4pPr marL="1600200" indent="-228600">
              <a:defRPr sz="2000">
                <a:solidFill>
                  <a:schemeClr val="folHlink"/>
                </a:solidFill>
                <a:latin typeface="Times New Roman" charset="0"/>
              </a:defRPr>
            </a:lvl4pPr>
            <a:lvl5pPr marL="2057400" indent="-228600">
              <a:defRPr sz="2000">
                <a:solidFill>
                  <a:schemeClr val="folHlink"/>
                </a:solidFill>
                <a:latin typeface="Times New Roman" charset="0"/>
              </a:defRPr>
            </a:lvl5pPr>
            <a:lvl6pPr marL="2514600" indent="-228600" eaLnBrk="0" fontAlgn="base" hangingPunct="0">
              <a:spcBef>
                <a:spcPct val="50000"/>
              </a:spcBef>
              <a:spcAft>
                <a:spcPct val="0"/>
              </a:spcAft>
              <a:defRPr sz="2000">
                <a:solidFill>
                  <a:schemeClr val="folHlink"/>
                </a:solidFill>
                <a:latin typeface="Times New Roman" charset="0"/>
              </a:defRPr>
            </a:lvl6pPr>
            <a:lvl7pPr marL="2971800" indent="-228600" eaLnBrk="0" fontAlgn="base" hangingPunct="0">
              <a:spcBef>
                <a:spcPct val="50000"/>
              </a:spcBef>
              <a:spcAft>
                <a:spcPct val="0"/>
              </a:spcAft>
              <a:defRPr sz="2000">
                <a:solidFill>
                  <a:schemeClr val="folHlink"/>
                </a:solidFill>
                <a:latin typeface="Times New Roman" charset="0"/>
              </a:defRPr>
            </a:lvl7pPr>
            <a:lvl8pPr marL="3429000" indent="-228600" eaLnBrk="0" fontAlgn="base" hangingPunct="0">
              <a:spcBef>
                <a:spcPct val="50000"/>
              </a:spcBef>
              <a:spcAft>
                <a:spcPct val="0"/>
              </a:spcAft>
              <a:defRPr sz="2000">
                <a:solidFill>
                  <a:schemeClr val="folHlink"/>
                </a:solidFill>
                <a:latin typeface="Times New Roman" charset="0"/>
              </a:defRPr>
            </a:lvl8pPr>
            <a:lvl9pPr marL="3886200" indent="-228600" eaLnBrk="0" fontAlgn="base" hangingPunct="0">
              <a:spcBef>
                <a:spcPct val="50000"/>
              </a:spcBef>
              <a:spcAft>
                <a:spcPct val="0"/>
              </a:spcAft>
              <a:defRPr sz="2000">
                <a:solidFill>
                  <a:schemeClr val="folHlink"/>
                </a:solidFill>
                <a:latin typeface="Times New Roman" charset="0"/>
              </a:defRPr>
            </a:lvl9pPr>
          </a:lstStyle>
          <a:p>
            <a:pPr eaLnBrk="0" hangingPunct="0"/>
            <a:r>
              <a:rPr lang="en-US" altLang="en-US" sz="2800" smtClean="0">
                <a:solidFill>
                  <a:srgbClr val="FFF100"/>
                </a:solidFill>
                <a:latin typeface="Garamond" pitchFamily="18" charset="0"/>
              </a:rPr>
              <a:t>Symbolic</a:t>
            </a:r>
          </a:p>
        </p:txBody>
      </p:sp>
      <p:sp>
        <p:nvSpPr>
          <p:cNvPr id="37891" name="Text Box 3"/>
          <p:cNvSpPr txBox="1">
            <a:spLocks noChangeArrowheads="1"/>
          </p:cNvSpPr>
          <p:nvPr/>
        </p:nvSpPr>
        <p:spPr bwMode="auto">
          <a:xfrm>
            <a:off x="2913063" y="1341438"/>
            <a:ext cx="1658937"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000">
                <a:solidFill>
                  <a:schemeClr val="folHlink"/>
                </a:solidFill>
                <a:latin typeface="Times New Roman" charset="0"/>
              </a:defRPr>
            </a:lvl1pPr>
            <a:lvl2pPr marL="742950" indent="-285750">
              <a:defRPr sz="2000">
                <a:solidFill>
                  <a:schemeClr val="folHlink"/>
                </a:solidFill>
                <a:latin typeface="Times New Roman" charset="0"/>
              </a:defRPr>
            </a:lvl2pPr>
            <a:lvl3pPr marL="1143000" indent="-228600">
              <a:defRPr sz="2000">
                <a:solidFill>
                  <a:schemeClr val="folHlink"/>
                </a:solidFill>
                <a:latin typeface="Times New Roman" charset="0"/>
              </a:defRPr>
            </a:lvl3pPr>
            <a:lvl4pPr marL="1600200" indent="-228600">
              <a:defRPr sz="2000">
                <a:solidFill>
                  <a:schemeClr val="folHlink"/>
                </a:solidFill>
                <a:latin typeface="Times New Roman" charset="0"/>
              </a:defRPr>
            </a:lvl4pPr>
            <a:lvl5pPr marL="2057400" indent="-228600">
              <a:defRPr sz="2000">
                <a:solidFill>
                  <a:schemeClr val="folHlink"/>
                </a:solidFill>
                <a:latin typeface="Times New Roman" charset="0"/>
              </a:defRPr>
            </a:lvl5pPr>
            <a:lvl6pPr marL="2514600" indent="-228600" eaLnBrk="0" fontAlgn="base" hangingPunct="0">
              <a:spcBef>
                <a:spcPct val="50000"/>
              </a:spcBef>
              <a:spcAft>
                <a:spcPct val="0"/>
              </a:spcAft>
              <a:defRPr sz="2000">
                <a:solidFill>
                  <a:schemeClr val="folHlink"/>
                </a:solidFill>
                <a:latin typeface="Times New Roman" charset="0"/>
              </a:defRPr>
            </a:lvl6pPr>
            <a:lvl7pPr marL="2971800" indent="-228600" eaLnBrk="0" fontAlgn="base" hangingPunct="0">
              <a:spcBef>
                <a:spcPct val="50000"/>
              </a:spcBef>
              <a:spcAft>
                <a:spcPct val="0"/>
              </a:spcAft>
              <a:defRPr sz="2000">
                <a:solidFill>
                  <a:schemeClr val="folHlink"/>
                </a:solidFill>
                <a:latin typeface="Times New Roman" charset="0"/>
              </a:defRPr>
            </a:lvl7pPr>
            <a:lvl8pPr marL="3429000" indent="-228600" eaLnBrk="0" fontAlgn="base" hangingPunct="0">
              <a:spcBef>
                <a:spcPct val="50000"/>
              </a:spcBef>
              <a:spcAft>
                <a:spcPct val="0"/>
              </a:spcAft>
              <a:defRPr sz="2000">
                <a:solidFill>
                  <a:schemeClr val="folHlink"/>
                </a:solidFill>
                <a:latin typeface="Times New Roman" charset="0"/>
              </a:defRPr>
            </a:lvl8pPr>
            <a:lvl9pPr marL="3886200" indent="-228600" eaLnBrk="0" fontAlgn="base" hangingPunct="0">
              <a:spcBef>
                <a:spcPct val="50000"/>
              </a:spcBef>
              <a:spcAft>
                <a:spcPct val="0"/>
              </a:spcAft>
              <a:defRPr sz="2000">
                <a:solidFill>
                  <a:schemeClr val="folHlink"/>
                </a:solidFill>
                <a:latin typeface="Times New Roman" charset="0"/>
              </a:defRPr>
            </a:lvl9pPr>
          </a:lstStyle>
          <a:p>
            <a:pPr eaLnBrk="0" hangingPunct="0"/>
            <a:r>
              <a:rPr lang="en-US" altLang="en-US" sz="2800" smtClean="0">
                <a:solidFill>
                  <a:srgbClr val="FFF100"/>
                </a:solidFill>
                <a:latin typeface="Garamond" pitchFamily="18" charset="0"/>
              </a:rPr>
              <a:t>Functional</a:t>
            </a:r>
          </a:p>
        </p:txBody>
      </p:sp>
      <p:sp>
        <p:nvSpPr>
          <p:cNvPr id="37892" name="Line 4"/>
          <p:cNvSpPr>
            <a:spLocks noChangeShapeType="1"/>
          </p:cNvSpPr>
          <p:nvPr/>
        </p:nvSpPr>
        <p:spPr bwMode="auto">
          <a:xfrm>
            <a:off x="2438400" y="1951038"/>
            <a:ext cx="5410200" cy="0"/>
          </a:xfrm>
          <a:prstGeom prst="line">
            <a:avLst/>
          </a:prstGeom>
          <a:noFill/>
          <a:ln w="31750">
            <a:solidFill>
              <a:schemeClr val="tx1"/>
            </a:solidFill>
            <a:round/>
            <a:headEnd type="triangle" w="lg" len="med"/>
            <a:tailEnd type="triangle" w="lg" len="med"/>
          </a:ln>
          <a:extLst>
            <a:ext uri="{909E8E84-426E-40DD-AFC4-6F175D3DCCD1}">
              <a14:hiddenFill xmlns:a14="http://schemas.microsoft.com/office/drawing/2010/main">
                <a:noFill/>
              </a14:hiddenFill>
            </a:ext>
          </a:extLst>
        </p:spPr>
        <p:txBody>
          <a:bodyPr/>
          <a:lstStyle/>
          <a:p>
            <a:pPr algn="l" eaLnBrk="0" hangingPunct="0">
              <a:spcBef>
                <a:spcPct val="50000"/>
              </a:spcBef>
            </a:pPr>
            <a:endParaRPr lang="en-CA" sz="2000" b="0" smtClean="0">
              <a:solidFill>
                <a:srgbClr val="FF0000"/>
              </a:solidFill>
              <a:effectLst>
                <a:outerShdw blurRad="38100" dist="38100" dir="2700000" algn="tl">
                  <a:srgbClr val="000000">
                    <a:alpha val="43137"/>
                  </a:srgbClr>
                </a:outerShdw>
              </a:effectLst>
              <a:latin typeface="Times New Roman" charset="0"/>
            </a:endParaRPr>
          </a:p>
        </p:txBody>
      </p:sp>
      <p:sp>
        <p:nvSpPr>
          <p:cNvPr id="37893" name="Line 5"/>
          <p:cNvSpPr>
            <a:spLocks noChangeShapeType="1"/>
          </p:cNvSpPr>
          <p:nvPr/>
        </p:nvSpPr>
        <p:spPr bwMode="auto">
          <a:xfrm>
            <a:off x="1981200" y="2179638"/>
            <a:ext cx="0" cy="3200400"/>
          </a:xfrm>
          <a:prstGeom prst="line">
            <a:avLst/>
          </a:prstGeom>
          <a:noFill/>
          <a:ln w="31750">
            <a:solidFill>
              <a:schemeClr val="tx1"/>
            </a:solidFill>
            <a:round/>
            <a:headEnd type="triangle" w="lg" len="med"/>
            <a:tailEnd type="triangle" w="lg" len="med"/>
          </a:ln>
          <a:extLst>
            <a:ext uri="{909E8E84-426E-40DD-AFC4-6F175D3DCCD1}">
              <a14:hiddenFill xmlns:a14="http://schemas.microsoft.com/office/drawing/2010/main">
                <a:noFill/>
              </a14:hiddenFill>
            </a:ext>
          </a:extLst>
        </p:spPr>
        <p:txBody>
          <a:bodyPr/>
          <a:lstStyle/>
          <a:p>
            <a:pPr algn="l" eaLnBrk="0" hangingPunct="0">
              <a:spcBef>
                <a:spcPct val="50000"/>
              </a:spcBef>
            </a:pPr>
            <a:endParaRPr lang="en-CA" sz="2000" b="0" smtClean="0">
              <a:solidFill>
                <a:srgbClr val="FF0000"/>
              </a:solidFill>
              <a:effectLst>
                <a:outerShdw blurRad="38100" dist="38100" dir="2700000" algn="tl">
                  <a:srgbClr val="000000">
                    <a:alpha val="43137"/>
                  </a:srgbClr>
                </a:outerShdw>
              </a:effectLst>
              <a:latin typeface="Times New Roman" charset="0"/>
            </a:endParaRPr>
          </a:p>
        </p:txBody>
      </p:sp>
      <p:sp>
        <p:nvSpPr>
          <p:cNvPr id="37894" name="Text Box 6"/>
          <p:cNvSpPr txBox="1">
            <a:spLocks noChangeArrowheads="1"/>
          </p:cNvSpPr>
          <p:nvPr/>
        </p:nvSpPr>
        <p:spPr bwMode="auto">
          <a:xfrm>
            <a:off x="228600" y="2346325"/>
            <a:ext cx="1146175"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000">
                <a:solidFill>
                  <a:schemeClr val="folHlink"/>
                </a:solidFill>
                <a:latin typeface="Times New Roman" charset="0"/>
              </a:defRPr>
            </a:lvl1pPr>
            <a:lvl2pPr marL="742950" indent="-285750">
              <a:defRPr sz="2000">
                <a:solidFill>
                  <a:schemeClr val="folHlink"/>
                </a:solidFill>
                <a:latin typeface="Times New Roman" charset="0"/>
              </a:defRPr>
            </a:lvl2pPr>
            <a:lvl3pPr marL="1143000" indent="-228600">
              <a:defRPr sz="2000">
                <a:solidFill>
                  <a:schemeClr val="folHlink"/>
                </a:solidFill>
                <a:latin typeface="Times New Roman" charset="0"/>
              </a:defRPr>
            </a:lvl3pPr>
            <a:lvl4pPr marL="1600200" indent="-228600">
              <a:defRPr sz="2000">
                <a:solidFill>
                  <a:schemeClr val="folHlink"/>
                </a:solidFill>
                <a:latin typeface="Times New Roman" charset="0"/>
              </a:defRPr>
            </a:lvl4pPr>
            <a:lvl5pPr marL="2057400" indent="-228600">
              <a:defRPr sz="2000">
                <a:solidFill>
                  <a:schemeClr val="folHlink"/>
                </a:solidFill>
                <a:latin typeface="Times New Roman" charset="0"/>
              </a:defRPr>
            </a:lvl5pPr>
            <a:lvl6pPr marL="2514600" indent="-228600" eaLnBrk="0" fontAlgn="base" hangingPunct="0">
              <a:spcBef>
                <a:spcPct val="50000"/>
              </a:spcBef>
              <a:spcAft>
                <a:spcPct val="0"/>
              </a:spcAft>
              <a:defRPr sz="2000">
                <a:solidFill>
                  <a:schemeClr val="folHlink"/>
                </a:solidFill>
                <a:latin typeface="Times New Roman" charset="0"/>
              </a:defRPr>
            </a:lvl6pPr>
            <a:lvl7pPr marL="2971800" indent="-228600" eaLnBrk="0" fontAlgn="base" hangingPunct="0">
              <a:spcBef>
                <a:spcPct val="50000"/>
              </a:spcBef>
              <a:spcAft>
                <a:spcPct val="0"/>
              </a:spcAft>
              <a:defRPr sz="2000">
                <a:solidFill>
                  <a:schemeClr val="folHlink"/>
                </a:solidFill>
                <a:latin typeface="Times New Roman" charset="0"/>
              </a:defRPr>
            </a:lvl7pPr>
            <a:lvl8pPr marL="3429000" indent="-228600" eaLnBrk="0" fontAlgn="base" hangingPunct="0">
              <a:spcBef>
                <a:spcPct val="50000"/>
              </a:spcBef>
              <a:spcAft>
                <a:spcPct val="0"/>
              </a:spcAft>
              <a:defRPr sz="2000">
                <a:solidFill>
                  <a:schemeClr val="folHlink"/>
                </a:solidFill>
                <a:latin typeface="Times New Roman" charset="0"/>
              </a:defRPr>
            </a:lvl8pPr>
            <a:lvl9pPr marL="3886200" indent="-228600" eaLnBrk="0" fontAlgn="base" hangingPunct="0">
              <a:spcBef>
                <a:spcPct val="50000"/>
              </a:spcBef>
              <a:spcAft>
                <a:spcPct val="0"/>
              </a:spcAft>
              <a:defRPr sz="2000">
                <a:solidFill>
                  <a:schemeClr val="folHlink"/>
                </a:solidFill>
                <a:latin typeface="Times New Roman" charset="0"/>
              </a:defRPr>
            </a:lvl9pPr>
          </a:lstStyle>
          <a:p>
            <a:pPr eaLnBrk="0" hangingPunct="0"/>
            <a:r>
              <a:rPr lang="en-US" altLang="en-US" sz="2800" smtClean="0">
                <a:solidFill>
                  <a:srgbClr val="FFF100"/>
                </a:solidFill>
                <a:latin typeface="Garamond" pitchFamily="18" charset="0"/>
              </a:rPr>
              <a:t>Private</a:t>
            </a:r>
          </a:p>
        </p:txBody>
      </p:sp>
      <p:sp>
        <p:nvSpPr>
          <p:cNvPr id="37895" name="Rectangle 7"/>
          <p:cNvSpPr>
            <a:spLocks noChangeArrowheads="1"/>
          </p:cNvSpPr>
          <p:nvPr/>
        </p:nvSpPr>
        <p:spPr bwMode="auto">
          <a:xfrm>
            <a:off x="228600" y="4251325"/>
            <a:ext cx="1239838"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000">
                <a:solidFill>
                  <a:schemeClr val="folHlink"/>
                </a:solidFill>
                <a:latin typeface="Times New Roman" charset="0"/>
              </a:defRPr>
            </a:lvl1pPr>
            <a:lvl2pPr marL="742950" indent="-285750">
              <a:defRPr sz="2000">
                <a:solidFill>
                  <a:schemeClr val="folHlink"/>
                </a:solidFill>
                <a:latin typeface="Times New Roman" charset="0"/>
              </a:defRPr>
            </a:lvl2pPr>
            <a:lvl3pPr marL="1143000" indent="-228600">
              <a:defRPr sz="2000">
                <a:solidFill>
                  <a:schemeClr val="folHlink"/>
                </a:solidFill>
                <a:latin typeface="Times New Roman" charset="0"/>
              </a:defRPr>
            </a:lvl3pPr>
            <a:lvl4pPr marL="1600200" indent="-228600">
              <a:defRPr sz="2000">
                <a:solidFill>
                  <a:schemeClr val="folHlink"/>
                </a:solidFill>
                <a:latin typeface="Times New Roman" charset="0"/>
              </a:defRPr>
            </a:lvl4pPr>
            <a:lvl5pPr marL="2057400" indent="-228600">
              <a:defRPr sz="2000">
                <a:solidFill>
                  <a:schemeClr val="folHlink"/>
                </a:solidFill>
                <a:latin typeface="Times New Roman" charset="0"/>
              </a:defRPr>
            </a:lvl5pPr>
            <a:lvl6pPr marL="2514600" indent="-228600" eaLnBrk="0" fontAlgn="base" hangingPunct="0">
              <a:spcBef>
                <a:spcPct val="50000"/>
              </a:spcBef>
              <a:spcAft>
                <a:spcPct val="0"/>
              </a:spcAft>
              <a:defRPr sz="2000">
                <a:solidFill>
                  <a:schemeClr val="folHlink"/>
                </a:solidFill>
                <a:latin typeface="Times New Roman" charset="0"/>
              </a:defRPr>
            </a:lvl6pPr>
            <a:lvl7pPr marL="2971800" indent="-228600" eaLnBrk="0" fontAlgn="base" hangingPunct="0">
              <a:spcBef>
                <a:spcPct val="50000"/>
              </a:spcBef>
              <a:spcAft>
                <a:spcPct val="0"/>
              </a:spcAft>
              <a:defRPr sz="2000">
                <a:solidFill>
                  <a:schemeClr val="folHlink"/>
                </a:solidFill>
                <a:latin typeface="Times New Roman" charset="0"/>
              </a:defRPr>
            </a:lvl7pPr>
            <a:lvl8pPr marL="3429000" indent="-228600" eaLnBrk="0" fontAlgn="base" hangingPunct="0">
              <a:spcBef>
                <a:spcPct val="50000"/>
              </a:spcBef>
              <a:spcAft>
                <a:spcPct val="0"/>
              </a:spcAft>
              <a:defRPr sz="2000">
                <a:solidFill>
                  <a:schemeClr val="folHlink"/>
                </a:solidFill>
                <a:latin typeface="Times New Roman" charset="0"/>
              </a:defRPr>
            </a:lvl8pPr>
            <a:lvl9pPr marL="3886200" indent="-228600" eaLnBrk="0" fontAlgn="base" hangingPunct="0">
              <a:spcBef>
                <a:spcPct val="50000"/>
              </a:spcBef>
              <a:spcAft>
                <a:spcPct val="0"/>
              </a:spcAft>
              <a:defRPr sz="2000">
                <a:solidFill>
                  <a:schemeClr val="folHlink"/>
                </a:solidFill>
                <a:latin typeface="Times New Roman" charset="0"/>
              </a:defRPr>
            </a:lvl9pPr>
          </a:lstStyle>
          <a:p>
            <a:pPr eaLnBrk="0" hangingPunct="0"/>
            <a:r>
              <a:rPr lang="en-US" altLang="en-US" sz="2800" smtClean="0">
                <a:solidFill>
                  <a:srgbClr val="FFF100"/>
                </a:solidFill>
                <a:latin typeface="Garamond" pitchFamily="18" charset="0"/>
              </a:rPr>
              <a:t>Societal</a:t>
            </a:r>
          </a:p>
        </p:txBody>
      </p:sp>
      <p:sp>
        <p:nvSpPr>
          <p:cNvPr id="15372" name="Rectangle 12"/>
          <p:cNvSpPr>
            <a:spLocks/>
          </p:cNvSpPr>
          <p:nvPr/>
        </p:nvSpPr>
        <p:spPr bwMode="auto">
          <a:xfrm>
            <a:off x="228600" y="298450"/>
            <a:ext cx="8739188" cy="604838"/>
          </a:xfrm>
          <a:prstGeom prst="rect">
            <a:avLst/>
          </a:prstGeom>
          <a:noFill/>
          <a:ln w="9525">
            <a:noFill/>
            <a:miter lim="800000"/>
            <a:headEnd/>
            <a:tailEnd/>
          </a:ln>
        </p:spPr>
        <p:txBody>
          <a:bodyPr/>
          <a:lstStyle/>
          <a:p>
            <a:pPr>
              <a:defRPr/>
            </a:pPr>
            <a:r>
              <a:rPr lang="en-US" sz="3200" dirty="0" smtClean="0">
                <a:solidFill>
                  <a:srgbClr val="FFFF00"/>
                </a:solidFill>
                <a:effectLst>
                  <a:outerShdw blurRad="38100" dist="38100" dir="2700000" algn="tl">
                    <a:srgbClr val="000000"/>
                  </a:outerShdw>
                </a:effectLst>
              </a:rPr>
              <a:t>Consumers are varied in their motives…</a:t>
            </a:r>
            <a:endParaRPr lang="en-US" sz="3200" u="sng" dirty="0">
              <a:solidFill>
                <a:srgbClr val="FFFF00"/>
              </a:solidFill>
              <a:effectLst>
                <a:outerShdw blurRad="38100" dist="38100" dir="2700000" algn="tl">
                  <a:srgbClr val="000000"/>
                </a:outerShdw>
              </a:effectLst>
            </a:endParaRPr>
          </a:p>
        </p:txBody>
      </p:sp>
      <p:pic>
        <p:nvPicPr>
          <p:cNvPr id="37897" name="Picture 9" descr="E-Driv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82838" y="2301875"/>
            <a:ext cx="5722937" cy="300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898" name="TextBox 10"/>
          <p:cNvSpPr txBox="1">
            <a:spLocks noChangeArrowheads="1"/>
          </p:cNvSpPr>
          <p:nvPr/>
        </p:nvSpPr>
        <p:spPr bwMode="auto">
          <a:xfrm>
            <a:off x="2917825" y="6545263"/>
            <a:ext cx="6249988"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folHlink"/>
                </a:solidFill>
                <a:latin typeface="Times New Roman" charset="0"/>
              </a:defRPr>
            </a:lvl1pPr>
            <a:lvl2pPr marL="742950" indent="-285750">
              <a:defRPr sz="2000">
                <a:solidFill>
                  <a:schemeClr val="folHlink"/>
                </a:solidFill>
                <a:latin typeface="Times New Roman" charset="0"/>
              </a:defRPr>
            </a:lvl2pPr>
            <a:lvl3pPr marL="1143000" indent="-228600">
              <a:defRPr sz="2000">
                <a:solidFill>
                  <a:schemeClr val="folHlink"/>
                </a:solidFill>
                <a:latin typeface="Times New Roman" charset="0"/>
              </a:defRPr>
            </a:lvl3pPr>
            <a:lvl4pPr marL="1600200" indent="-228600">
              <a:defRPr sz="2000">
                <a:solidFill>
                  <a:schemeClr val="folHlink"/>
                </a:solidFill>
                <a:latin typeface="Times New Roman" charset="0"/>
              </a:defRPr>
            </a:lvl4pPr>
            <a:lvl5pPr marL="2057400" indent="-228600">
              <a:defRPr sz="2000">
                <a:solidFill>
                  <a:schemeClr val="folHlink"/>
                </a:solidFill>
                <a:latin typeface="Times New Roman" charset="0"/>
              </a:defRPr>
            </a:lvl5pPr>
            <a:lvl6pPr marL="2514600" indent="-228600" eaLnBrk="0" fontAlgn="base" hangingPunct="0">
              <a:spcBef>
                <a:spcPct val="50000"/>
              </a:spcBef>
              <a:spcAft>
                <a:spcPct val="0"/>
              </a:spcAft>
              <a:defRPr sz="2000">
                <a:solidFill>
                  <a:schemeClr val="folHlink"/>
                </a:solidFill>
                <a:latin typeface="Times New Roman" charset="0"/>
              </a:defRPr>
            </a:lvl6pPr>
            <a:lvl7pPr marL="2971800" indent="-228600" eaLnBrk="0" fontAlgn="base" hangingPunct="0">
              <a:spcBef>
                <a:spcPct val="50000"/>
              </a:spcBef>
              <a:spcAft>
                <a:spcPct val="0"/>
              </a:spcAft>
              <a:defRPr sz="2000">
                <a:solidFill>
                  <a:schemeClr val="folHlink"/>
                </a:solidFill>
                <a:latin typeface="Times New Roman" charset="0"/>
              </a:defRPr>
            </a:lvl7pPr>
            <a:lvl8pPr marL="3429000" indent="-228600" eaLnBrk="0" fontAlgn="base" hangingPunct="0">
              <a:spcBef>
                <a:spcPct val="50000"/>
              </a:spcBef>
              <a:spcAft>
                <a:spcPct val="0"/>
              </a:spcAft>
              <a:defRPr sz="2000">
                <a:solidFill>
                  <a:schemeClr val="folHlink"/>
                </a:solidFill>
                <a:latin typeface="Times New Roman" charset="0"/>
              </a:defRPr>
            </a:lvl8pPr>
            <a:lvl9pPr marL="3886200" indent="-228600" eaLnBrk="0" fontAlgn="base" hangingPunct="0">
              <a:spcBef>
                <a:spcPct val="50000"/>
              </a:spcBef>
              <a:spcAft>
                <a:spcPct val="0"/>
              </a:spcAft>
              <a:defRPr sz="2000">
                <a:solidFill>
                  <a:schemeClr val="folHlink"/>
                </a:solidFill>
                <a:latin typeface="Times New Roman" charset="0"/>
              </a:defRPr>
            </a:lvl9pPr>
          </a:lstStyle>
          <a:p>
            <a:pPr algn="r"/>
            <a:r>
              <a:rPr lang="en-CA" altLang="en-US" sz="1400" smtClean="0">
                <a:solidFill>
                  <a:srgbClr val="FFFF00"/>
                </a:solidFill>
                <a:latin typeface="Arial" charset="0"/>
              </a:rPr>
              <a:t>Source</a:t>
            </a:r>
            <a:r>
              <a:rPr lang="en-CA" altLang="en-US" sz="1400" smtClean="0">
                <a:solidFill>
                  <a:srgbClr val="0067B1"/>
                </a:solidFill>
                <a:latin typeface="Arial" charset="0"/>
              </a:rPr>
              <a:t>: </a:t>
            </a:r>
            <a:r>
              <a:rPr lang="en-CA" altLang="en-US" sz="1400" smtClean="0">
                <a:solidFill>
                  <a:srgbClr val="FFFFFF"/>
                </a:solidFill>
                <a:latin typeface="Arial" charset="0"/>
              </a:rPr>
              <a:t>Axsen and Kurani (2012), </a:t>
            </a:r>
            <a:r>
              <a:rPr lang="en-CA" altLang="en-US" sz="1400" i="1" smtClean="0">
                <a:solidFill>
                  <a:srgbClr val="FFFFFF"/>
                </a:solidFill>
                <a:latin typeface="Arial" charset="0"/>
              </a:rPr>
              <a:t>Environment and Planning A</a:t>
            </a:r>
          </a:p>
        </p:txBody>
      </p:sp>
    </p:spTree>
    <p:extLst>
      <p:ext uri="{BB962C8B-B14F-4D97-AF65-F5344CB8AC3E}">
        <p14:creationId xmlns:p14="http://schemas.microsoft.com/office/powerpoint/2010/main" val="240364293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ChangeArrowheads="1"/>
          </p:cNvSpPr>
          <p:nvPr/>
        </p:nvSpPr>
        <p:spPr bwMode="auto">
          <a:xfrm>
            <a:off x="2362200" y="2193925"/>
            <a:ext cx="2819400" cy="162877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marL="342900" indent="-342900">
              <a:defRPr sz="2000">
                <a:solidFill>
                  <a:schemeClr val="folHlink"/>
                </a:solidFill>
                <a:latin typeface="Times New Roman" charset="0"/>
              </a:defRPr>
            </a:lvl1pPr>
            <a:lvl2pPr>
              <a:defRPr sz="2000">
                <a:solidFill>
                  <a:schemeClr val="folHlink"/>
                </a:solidFill>
                <a:latin typeface="Times New Roman" charset="0"/>
              </a:defRPr>
            </a:lvl2pPr>
            <a:lvl3pPr marL="1143000" indent="-228600">
              <a:defRPr sz="2000">
                <a:solidFill>
                  <a:schemeClr val="folHlink"/>
                </a:solidFill>
                <a:latin typeface="Times New Roman" charset="0"/>
              </a:defRPr>
            </a:lvl3pPr>
            <a:lvl4pPr marL="1600200" indent="-228600">
              <a:defRPr sz="2000">
                <a:solidFill>
                  <a:schemeClr val="folHlink"/>
                </a:solidFill>
                <a:latin typeface="Times New Roman" charset="0"/>
              </a:defRPr>
            </a:lvl4pPr>
            <a:lvl5pPr marL="2057400" indent="-228600">
              <a:defRPr sz="2000">
                <a:solidFill>
                  <a:schemeClr val="folHlink"/>
                </a:solidFill>
                <a:latin typeface="Times New Roman" charset="0"/>
              </a:defRPr>
            </a:lvl5pPr>
            <a:lvl6pPr marL="2514600" indent="-228600" eaLnBrk="0" fontAlgn="base" hangingPunct="0">
              <a:spcBef>
                <a:spcPct val="50000"/>
              </a:spcBef>
              <a:spcAft>
                <a:spcPct val="0"/>
              </a:spcAft>
              <a:defRPr sz="2000">
                <a:solidFill>
                  <a:schemeClr val="folHlink"/>
                </a:solidFill>
                <a:latin typeface="Times New Roman" charset="0"/>
              </a:defRPr>
            </a:lvl6pPr>
            <a:lvl7pPr marL="2971800" indent="-228600" eaLnBrk="0" fontAlgn="base" hangingPunct="0">
              <a:spcBef>
                <a:spcPct val="50000"/>
              </a:spcBef>
              <a:spcAft>
                <a:spcPct val="0"/>
              </a:spcAft>
              <a:defRPr sz="2000">
                <a:solidFill>
                  <a:schemeClr val="folHlink"/>
                </a:solidFill>
                <a:latin typeface="Times New Roman" charset="0"/>
              </a:defRPr>
            </a:lvl7pPr>
            <a:lvl8pPr marL="3429000" indent="-228600" eaLnBrk="0" fontAlgn="base" hangingPunct="0">
              <a:spcBef>
                <a:spcPct val="50000"/>
              </a:spcBef>
              <a:spcAft>
                <a:spcPct val="0"/>
              </a:spcAft>
              <a:defRPr sz="2000">
                <a:solidFill>
                  <a:schemeClr val="folHlink"/>
                </a:solidFill>
                <a:latin typeface="Times New Roman" charset="0"/>
              </a:defRPr>
            </a:lvl8pPr>
            <a:lvl9pPr marL="3886200" indent="-228600" eaLnBrk="0" fontAlgn="base" hangingPunct="0">
              <a:spcBef>
                <a:spcPct val="50000"/>
              </a:spcBef>
              <a:spcAft>
                <a:spcPct val="0"/>
              </a:spcAft>
              <a:defRPr sz="2000">
                <a:solidFill>
                  <a:schemeClr val="folHlink"/>
                </a:solidFill>
                <a:latin typeface="Times New Roman" charset="0"/>
              </a:defRPr>
            </a:lvl9pPr>
          </a:lstStyle>
          <a:p>
            <a:pPr lvl="1" eaLnBrk="0" hangingPunct="0"/>
            <a:r>
              <a:rPr lang="en-US" altLang="en-US" sz="2400" smtClean="0">
                <a:solidFill>
                  <a:srgbClr val="FFFFFF"/>
                </a:solidFill>
                <a:latin typeface="Garamond" pitchFamily="18" charset="0"/>
              </a:rPr>
              <a:t>What it does</a:t>
            </a:r>
          </a:p>
          <a:p>
            <a:pPr lvl="1" eaLnBrk="0" hangingPunct="0"/>
            <a:r>
              <a:rPr lang="en-US" altLang="en-US" sz="2400" smtClean="0">
                <a:solidFill>
                  <a:srgbClr val="FFFFFF"/>
                </a:solidFill>
                <a:latin typeface="Garamond" pitchFamily="18" charset="0"/>
              </a:rPr>
              <a:t>for you</a:t>
            </a:r>
          </a:p>
        </p:txBody>
      </p:sp>
      <p:sp>
        <p:nvSpPr>
          <p:cNvPr id="273411" name="Rectangle 3"/>
          <p:cNvSpPr>
            <a:spLocks noChangeArrowheads="1"/>
          </p:cNvSpPr>
          <p:nvPr/>
        </p:nvSpPr>
        <p:spPr bwMode="auto">
          <a:xfrm>
            <a:off x="5181600" y="2193925"/>
            <a:ext cx="2743200" cy="162877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marL="342900" indent="-342900">
              <a:defRPr sz="2000">
                <a:solidFill>
                  <a:schemeClr val="folHlink"/>
                </a:solidFill>
                <a:latin typeface="Times New Roman" charset="0"/>
              </a:defRPr>
            </a:lvl1pPr>
            <a:lvl2pPr>
              <a:defRPr sz="2000">
                <a:solidFill>
                  <a:schemeClr val="folHlink"/>
                </a:solidFill>
                <a:latin typeface="Times New Roman" charset="0"/>
              </a:defRPr>
            </a:lvl2pPr>
            <a:lvl3pPr marL="1143000" indent="-228600">
              <a:defRPr sz="2000">
                <a:solidFill>
                  <a:schemeClr val="folHlink"/>
                </a:solidFill>
                <a:latin typeface="Times New Roman" charset="0"/>
              </a:defRPr>
            </a:lvl3pPr>
            <a:lvl4pPr marL="1600200" indent="-228600">
              <a:defRPr sz="2000">
                <a:solidFill>
                  <a:schemeClr val="folHlink"/>
                </a:solidFill>
                <a:latin typeface="Times New Roman" charset="0"/>
              </a:defRPr>
            </a:lvl4pPr>
            <a:lvl5pPr marL="2057400" indent="-228600">
              <a:defRPr sz="2000">
                <a:solidFill>
                  <a:schemeClr val="folHlink"/>
                </a:solidFill>
                <a:latin typeface="Times New Roman" charset="0"/>
              </a:defRPr>
            </a:lvl5pPr>
            <a:lvl6pPr marL="2514600" indent="-228600" eaLnBrk="0" fontAlgn="base" hangingPunct="0">
              <a:spcBef>
                <a:spcPct val="50000"/>
              </a:spcBef>
              <a:spcAft>
                <a:spcPct val="0"/>
              </a:spcAft>
              <a:defRPr sz="2000">
                <a:solidFill>
                  <a:schemeClr val="folHlink"/>
                </a:solidFill>
                <a:latin typeface="Times New Roman" charset="0"/>
              </a:defRPr>
            </a:lvl6pPr>
            <a:lvl7pPr marL="2971800" indent="-228600" eaLnBrk="0" fontAlgn="base" hangingPunct="0">
              <a:spcBef>
                <a:spcPct val="50000"/>
              </a:spcBef>
              <a:spcAft>
                <a:spcPct val="0"/>
              </a:spcAft>
              <a:defRPr sz="2000">
                <a:solidFill>
                  <a:schemeClr val="folHlink"/>
                </a:solidFill>
                <a:latin typeface="Times New Roman" charset="0"/>
              </a:defRPr>
            </a:lvl7pPr>
            <a:lvl8pPr marL="3429000" indent="-228600" eaLnBrk="0" fontAlgn="base" hangingPunct="0">
              <a:spcBef>
                <a:spcPct val="50000"/>
              </a:spcBef>
              <a:spcAft>
                <a:spcPct val="0"/>
              </a:spcAft>
              <a:defRPr sz="2000">
                <a:solidFill>
                  <a:schemeClr val="folHlink"/>
                </a:solidFill>
                <a:latin typeface="Times New Roman" charset="0"/>
              </a:defRPr>
            </a:lvl8pPr>
            <a:lvl9pPr marL="3886200" indent="-228600" eaLnBrk="0" fontAlgn="base" hangingPunct="0">
              <a:spcBef>
                <a:spcPct val="50000"/>
              </a:spcBef>
              <a:spcAft>
                <a:spcPct val="0"/>
              </a:spcAft>
              <a:defRPr sz="2000">
                <a:solidFill>
                  <a:schemeClr val="folHlink"/>
                </a:solidFill>
                <a:latin typeface="Times New Roman" charset="0"/>
              </a:defRPr>
            </a:lvl9pPr>
          </a:lstStyle>
          <a:p>
            <a:pPr lvl="1"/>
            <a:r>
              <a:rPr lang="en-US" altLang="en-US" sz="2400" smtClean="0">
                <a:solidFill>
                  <a:srgbClr val="FFFFFF"/>
                </a:solidFill>
                <a:latin typeface="Garamond" pitchFamily="18" charset="0"/>
                <a:cs typeface="Arial" charset="0"/>
              </a:rPr>
              <a:t>What it </a:t>
            </a:r>
            <a:br>
              <a:rPr lang="en-US" altLang="en-US" sz="2400" smtClean="0">
                <a:solidFill>
                  <a:srgbClr val="FFFFFF"/>
                </a:solidFill>
                <a:latin typeface="Garamond" pitchFamily="18" charset="0"/>
                <a:cs typeface="Arial" charset="0"/>
              </a:rPr>
            </a:br>
            <a:r>
              <a:rPr lang="en-US" altLang="en-US" sz="2400" smtClean="0">
                <a:solidFill>
                  <a:srgbClr val="FFFFFF"/>
                </a:solidFill>
                <a:latin typeface="Garamond" pitchFamily="18" charset="0"/>
                <a:cs typeface="Arial" charset="0"/>
              </a:rPr>
              <a:t>represents</a:t>
            </a:r>
            <a:endParaRPr lang="en-US" altLang="en-US" sz="2400" smtClean="0">
              <a:solidFill>
                <a:srgbClr val="FFFFFF"/>
              </a:solidFill>
              <a:latin typeface="Garamond" pitchFamily="18" charset="0"/>
            </a:endParaRPr>
          </a:p>
        </p:txBody>
      </p:sp>
      <p:sp>
        <p:nvSpPr>
          <p:cNvPr id="38916" name="Text Box 4"/>
          <p:cNvSpPr txBox="1">
            <a:spLocks noChangeArrowheads="1"/>
          </p:cNvSpPr>
          <p:nvPr/>
        </p:nvSpPr>
        <p:spPr bwMode="auto">
          <a:xfrm>
            <a:off x="5791200" y="1341438"/>
            <a:ext cx="1447800"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000">
                <a:solidFill>
                  <a:schemeClr val="folHlink"/>
                </a:solidFill>
                <a:latin typeface="Times New Roman" charset="0"/>
              </a:defRPr>
            </a:lvl1pPr>
            <a:lvl2pPr marL="742950" indent="-285750">
              <a:defRPr sz="2000">
                <a:solidFill>
                  <a:schemeClr val="folHlink"/>
                </a:solidFill>
                <a:latin typeface="Times New Roman" charset="0"/>
              </a:defRPr>
            </a:lvl2pPr>
            <a:lvl3pPr marL="1143000" indent="-228600">
              <a:defRPr sz="2000">
                <a:solidFill>
                  <a:schemeClr val="folHlink"/>
                </a:solidFill>
                <a:latin typeface="Times New Roman" charset="0"/>
              </a:defRPr>
            </a:lvl3pPr>
            <a:lvl4pPr marL="1600200" indent="-228600">
              <a:defRPr sz="2000">
                <a:solidFill>
                  <a:schemeClr val="folHlink"/>
                </a:solidFill>
                <a:latin typeface="Times New Roman" charset="0"/>
              </a:defRPr>
            </a:lvl4pPr>
            <a:lvl5pPr marL="2057400" indent="-228600">
              <a:defRPr sz="2000">
                <a:solidFill>
                  <a:schemeClr val="folHlink"/>
                </a:solidFill>
                <a:latin typeface="Times New Roman" charset="0"/>
              </a:defRPr>
            </a:lvl5pPr>
            <a:lvl6pPr marL="2514600" indent="-228600" eaLnBrk="0" fontAlgn="base" hangingPunct="0">
              <a:spcBef>
                <a:spcPct val="50000"/>
              </a:spcBef>
              <a:spcAft>
                <a:spcPct val="0"/>
              </a:spcAft>
              <a:defRPr sz="2000">
                <a:solidFill>
                  <a:schemeClr val="folHlink"/>
                </a:solidFill>
                <a:latin typeface="Times New Roman" charset="0"/>
              </a:defRPr>
            </a:lvl6pPr>
            <a:lvl7pPr marL="2971800" indent="-228600" eaLnBrk="0" fontAlgn="base" hangingPunct="0">
              <a:spcBef>
                <a:spcPct val="50000"/>
              </a:spcBef>
              <a:spcAft>
                <a:spcPct val="0"/>
              </a:spcAft>
              <a:defRPr sz="2000">
                <a:solidFill>
                  <a:schemeClr val="folHlink"/>
                </a:solidFill>
                <a:latin typeface="Times New Roman" charset="0"/>
              </a:defRPr>
            </a:lvl7pPr>
            <a:lvl8pPr marL="3429000" indent="-228600" eaLnBrk="0" fontAlgn="base" hangingPunct="0">
              <a:spcBef>
                <a:spcPct val="50000"/>
              </a:spcBef>
              <a:spcAft>
                <a:spcPct val="0"/>
              </a:spcAft>
              <a:defRPr sz="2000">
                <a:solidFill>
                  <a:schemeClr val="folHlink"/>
                </a:solidFill>
                <a:latin typeface="Times New Roman" charset="0"/>
              </a:defRPr>
            </a:lvl8pPr>
            <a:lvl9pPr marL="3886200" indent="-228600" eaLnBrk="0" fontAlgn="base" hangingPunct="0">
              <a:spcBef>
                <a:spcPct val="50000"/>
              </a:spcBef>
              <a:spcAft>
                <a:spcPct val="0"/>
              </a:spcAft>
              <a:defRPr sz="2000">
                <a:solidFill>
                  <a:schemeClr val="folHlink"/>
                </a:solidFill>
                <a:latin typeface="Times New Roman" charset="0"/>
              </a:defRPr>
            </a:lvl9pPr>
          </a:lstStyle>
          <a:p>
            <a:pPr eaLnBrk="0" hangingPunct="0"/>
            <a:r>
              <a:rPr lang="en-US" altLang="en-US" sz="2800" smtClean="0">
                <a:solidFill>
                  <a:srgbClr val="FFF100"/>
                </a:solidFill>
                <a:latin typeface="Garamond" pitchFamily="18" charset="0"/>
              </a:rPr>
              <a:t>Symbolic</a:t>
            </a:r>
          </a:p>
        </p:txBody>
      </p:sp>
      <p:sp>
        <p:nvSpPr>
          <p:cNvPr id="38917" name="Text Box 5"/>
          <p:cNvSpPr txBox="1">
            <a:spLocks noChangeArrowheads="1"/>
          </p:cNvSpPr>
          <p:nvPr/>
        </p:nvSpPr>
        <p:spPr bwMode="auto">
          <a:xfrm>
            <a:off x="2913063" y="1341438"/>
            <a:ext cx="1658937"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000">
                <a:solidFill>
                  <a:schemeClr val="folHlink"/>
                </a:solidFill>
                <a:latin typeface="Times New Roman" charset="0"/>
              </a:defRPr>
            </a:lvl1pPr>
            <a:lvl2pPr marL="742950" indent="-285750">
              <a:defRPr sz="2000">
                <a:solidFill>
                  <a:schemeClr val="folHlink"/>
                </a:solidFill>
                <a:latin typeface="Times New Roman" charset="0"/>
              </a:defRPr>
            </a:lvl2pPr>
            <a:lvl3pPr marL="1143000" indent="-228600">
              <a:defRPr sz="2000">
                <a:solidFill>
                  <a:schemeClr val="folHlink"/>
                </a:solidFill>
                <a:latin typeface="Times New Roman" charset="0"/>
              </a:defRPr>
            </a:lvl3pPr>
            <a:lvl4pPr marL="1600200" indent="-228600">
              <a:defRPr sz="2000">
                <a:solidFill>
                  <a:schemeClr val="folHlink"/>
                </a:solidFill>
                <a:latin typeface="Times New Roman" charset="0"/>
              </a:defRPr>
            </a:lvl4pPr>
            <a:lvl5pPr marL="2057400" indent="-228600">
              <a:defRPr sz="2000">
                <a:solidFill>
                  <a:schemeClr val="folHlink"/>
                </a:solidFill>
                <a:latin typeface="Times New Roman" charset="0"/>
              </a:defRPr>
            </a:lvl5pPr>
            <a:lvl6pPr marL="2514600" indent="-228600" eaLnBrk="0" fontAlgn="base" hangingPunct="0">
              <a:spcBef>
                <a:spcPct val="50000"/>
              </a:spcBef>
              <a:spcAft>
                <a:spcPct val="0"/>
              </a:spcAft>
              <a:defRPr sz="2000">
                <a:solidFill>
                  <a:schemeClr val="folHlink"/>
                </a:solidFill>
                <a:latin typeface="Times New Roman" charset="0"/>
              </a:defRPr>
            </a:lvl6pPr>
            <a:lvl7pPr marL="2971800" indent="-228600" eaLnBrk="0" fontAlgn="base" hangingPunct="0">
              <a:spcBef>
                <a:spcPct val="50000"/>
              </a:spcBef>
              <a:spcAft>
                <a:spcPct val="0"/>
              </a:spcAft>
              <a:defRPr sz="2000">
                <a:solidFill>
                  <a:schemeClr val="folHlink"/>
                </a:solidFill>
                <a:latin typeface="Times New Roman" charset="0"/>
              </a:defRPr>
            </a:lvl7pPr>
            <a:lvl8pPr marL="3429000" indent="-228600" eaLnBrk="0" fontAlgn="base" hangingPunct="0">
              <a:spcBef>
                <a:spcPct val="50000"/>
              </a:spcBef>
              <a:spcAft>
                <a:spcPct val="0"/>
              </a:spcAft>
              <a:defRPr sz="2000">
                <a:solidFill>
                  <a:schemeClr val="folHlink"/>
                </a:solidFill>
                <a:latin typeface="Times New Roman" charset="0"/>
              </a:defRPr>
            </a:lvl8pPr>
            <a:lvl9pPr marL="3886200" indent="-228600" eaLnBrk="0" fontAlgn="base" hangingPunct="0">
              <a:spcBef>
                <a:spcPct val="50000"/>
              </a:spcBef>
              <a:spcAft>
                <a:spcPct val="0"/>
              </a:spcAft>
              <a:defRPr sz="2000">
                <a:solidFill>
                  <a:schemeClr val="folHlink"/>
                </a:solidFill>
                <a:latin typeface="Times New Roman" charset="0"/>
              </a:defRPr>
            </a:lvl9pPr>
          </a:lstStyle>
          <a:p>
            <a:pPr eaLnBrk="0" hangingPunct="0"/>
            <a:r>
              <a:rPr lang="en-US" altLang="en-US" sz="2800" smtClean="0">
                <a:solidFill>
                  <a:srgbClr val="FFF100"/>
                </a:solidFill>
                <a:latin typeface="Garamond" pitchFamily="18" charset="0"/>
              </a:rPr>
              <a:t>Functional</a:t>
            </a:r>
          </a:p>
        </p:txBody>
      </p:sp>
      <p:sp>
        <p:nvSpPr>
          <p:cNvPr id="38918" name="Line 6"/>
          <p:cNvSpPr>
            <a:spLocks noChangeShapeType="1"/>
          </p:cNvSpPr>
          <p:nvPr/>
        </p:nvSpPr>
        <p:spPr bwMode="auto">
          <a:xfrm>
            <a:off x="2438400" y="1965325"/>
            <a:ext cx="5410200" cy="0"/>
          </a:xfrm>
          <a:prstGeom prst="line">
            <a:avLst/>
          </a:prstGeom>
          <a:noFill/>
          <a:ln w="31750">
            <a:solidFill>
              <a:schemeClr val="tx1"/>
            </a:solidFill>
            <a:round/>
            <a:headEnd type="triangle" w="lg" len="med"/>
            <a:tailEnd type="triangle" w="lg" len="med"/>
          </a:ln>
          <a:extLst>
            <a:ext uri="{909E8E84-426E-40DD-AFC4-6F175D3DCCD1}">
              <a14:hiddenFill xmlns:a14="http://schemas.microsoft.com/office/drawing/2010/main">
                <a:noFill/>
              </a14:hiddenFill>
            </a:ext>
          </a:extLst>
        </p:spPr>
        <p:txBody>
          <a:bodyPr/>
          <a:lstStyle/>
          <a:p>
            <a:pPr algn="l" eaLnBrk="0" hangingPunct="0">
              <a:spcBef>
                <a:spcPct val="50000"/>
              </a:spcBef>
            </a:pPr>
            <a:endParaRPr lang="en-CA" sz="2000" b="0" smtClean="0">
              <a:solidFill>
                <a:srgbClr val="FF0000"/>
              </a:solidFill>
              <a:effectLst>
                <a:outerShdw blurRad="38100" dist="38100" dir="2700000" algn="tl">
                  <a:srgbClr val="000000">
                    <a:alpha val="43137"/>
                  </a:srgbClr>
                </a:outerShdw>
              </a:effectLst>
              <a:latin typeface="Times New Roman" charset="0"/>
            </a:endParaRPr>
          </a:p>
        </p:txBody>
      </p:sp>
      <p:sp>
        <p:nvSpPr>
          <p:cNvPr id="38919" name="TextBox 8"/>
          <p:cNvSpPr txBox="1">
            <a:spLocks noChangeArrowheads="1"/>
          </p:cNvSpPr>
          <p:nvPr/>
        </p:nvSpPr>
        <p:spPr bwMode="auto">
          <a:xfrm>
            <a:off x="2917825" y="6545263"/>
            <a:ext cx="6249988"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folHlink"/>
                </a:solidFill>
                <a:latin typeface="Times New Roman" charset="0"/>
              </a:defRPr>
            </a:lvl1pPr>
            <a:lvl2pPr marL="742950" indent="-285750">
              <a:defRPr sz="2000">
                <a:solidFill>
                  <a:schemeClr val="folHlink"/>
                </a:solidFill>
                <a:latin typeface="Times New Roman" charset="0"/>
              </a:defRPr>
            </a:lvl2pPr>
            <a:lvl3pPr marL="1143000" indent="-228600">
              <a:defRPr sz="2000">
                <a:solidFill>
                  <a:schemeClr val="folHlink"/>
                </a:solidFill>
                <a:latin typeface="Times New Roman" charset="0"/>
              </a:defRPr>
            </a:lvl3pPr>
            <a:lvl4pPr marL="1600200" indent="-228600">
              <a:defRPr sz="2000">
                <a:solidFill>
                  <a:schemeClr val="folHlink"/>
                </a:solidFill>
                <a:latin typeface="Times New Roman" charset="0"/>
              </a:defRPr>
            </a:lvl4pPr>
            <a:lvl5pPr marL="2057400" indent="-228600">
              <a:defRPr sz="2000">
                <a:solidFill>
                  <a:schemeClr val="folHlink"/>
                </a:solidFill>
                <a:latin typeface="Times New Roman" charset="0"/>
              </a:defRPr>
            </a:lvl5pPr>
            <a:lvl6pPr marL="2514600" indent="-228600" eaLnBrk="0" fontAlgn="base" hangingPunct="0">
              <a:spcBef>
                <a:spcPct val="50000"/>
              </a:spcBef>
              <a:spcAft>
                <a:spcPct val="0"/>
              </a:spcAft>
              <a:defRPr sz="2000">
                <a:solidFill>
                  <a:schemeClr val="folHlink"/>
                </a:solidFill>
                <a:latin typeface="Times New Roman" charset="0"/>
              </a:defRPr>
            </a:lvl6pPr>
            <a:lvl7pPr marL="2971800" indent="-228600" eaLnBrk="0" fontAlgn="base" hangingPunct="0">
              <a:spcBef>
                <a:spcPct val="50000"/>
              </a:spcBef>
              <a:spcAft>
                <a:spcPct val="0"/>
              </a:spcAft>
              <a:defRPr sz="2000">
                <a:solidFill>
                  <a:schemeClr val="folHlink"/>
                </a:solidFill>
                <a:latin typeface="Times New Roman" charset="0"/>
              </a:defRPr>
            </a:lvl7pPr>
            <a:lvl8pPr marL="3429000" indent="-228600" eaLnBrk="0" fontAlgn="base" hangingPunct="0">
              <a:spcBef>
                <a:spcPct val="50000"/>
              </a:spcBef>
              <a:spcAft>
                <a:spcPct val="0"/>
              </a:spcAft>
              <a:defRPr sz="2000">
                <a:solidFill>
                  <a:schemeClr val="folHlink"/>
                </a:solidFill>
                <a:latin typeface="Times New Roman" charset="0"/>
              </a:defRPr>
            </a:lvl8pPr>
            <a:lvl9pPr marL="3886200" indent="-228600" eaLnBrk="0" fontAlgn="base" hangingPunct="0">
              <a:spcBef>
                <a:spcPct val="50000"/>
              </a:spcBef>
              <a:spcAft>
                <a:spcPct val="0"/>
              </a:spcAft>
              <a:defRPr sz="2000">
                <a:solidFill>
                  <a:schemeClr val="folHlink"/>
                </a:solidFill>
                <a:latin typeface="Times New Roman" charset="0"/>
              </a:defRPr>
            </a:lvl9pPr>
          </a:lstStyle>
          <a:p>
            <a:pPr algn="r"/>
            <a:r>
              <a:rPr lang="en-CA" altLang="en-US" sz="1400" smtClean="0">
                <a:solidFill>
                  <a:srgbClr val="FFFF00"/>
                </a:solidFill>
                <a:latin typeface="Arial" charset="0"/>
              </a:rPr>
              <a:t>Source</a:t>
            </a:r>
            <a:r>
              <a:rPr lang="en-CA" altLang="en-US" sz="1400" smtClean="0">
                <a:solidFill>
                  <a:srgbClr val="0067B1"/>
                </a:solidFill>
                <a:latin typeface="Arial" charset="0"/>
              </a:rPr>
              <a:t>: </a:t>
            </a:r>
            <a:r>
              <a:rPr lang="en-CA" altLang="en-US" sz="1400" smtClean="0">
                <a:solidFill>
                  <a:srgbClr val="FFFFFF"/>
                </a:solidFill>
                <a:latin typeface="Arial" charset="0"/>
              </a:rPr>
              <a:t>Axsen and Kurani (2012), </a:t>
            </a:r>
            <a:r>
              <a:rPr lang="en-CA" altLang="en-US" sz="1400" i="1" smtClean="0">
                <a:solidFill>
                  <a:srgbClr val="FFFFFF"/>
                </a:solidFill>
                <a:latin typeface="Arial" charset="0"/>
              </a:rPr>
              <a:t>Environment and Planning A</a:t>
            </a:r>
          </a:p>
        </p:txBody>
      </p:sp>
      <p:sp>
        <p:nvSpPr>
          <p:cNvPr id="9" name="Rectangle 12"/>
          <p:cNvSpPr>
            <a:spLocks/>
          </p:cNvSpPr>
          <p:nvPr/>
        </p:nvSpPr>
        <p:spPr bwMode="auto">
          <a:xfrm>
            <a:off x="228600" y="298450"/>
            <a:ext cx="8739188" cy="604838"/>
          </a:xfrm>
          <a:prstGeom prst="rect">
            <a:avLst/>
          </a:prstGeom>
          <a:noFill/>
          <a:ln w="9525">
            <a:noFill/>
            <a:miter lim="800000"/>
            <a:headEnd/>
            <a:tailEnd/>
          </a:ln>
        </p:spPr>
        <p:txBody>
          <a:bodyPr/>
          <a:lstStyle/>
          <a:p>
            <a:pPr>
              <a:defRPr/>
            </a:pPr>
            <a:r>
              <a:rPr lang="en-US" sz="3200" dirty="0" smtClean="0">
                <a:solidFill>
                  <a:srgbClr val="FFFF00"/>
                </a:solidFill>
                <a:effectLst>
                  <a:outerShdw blurRad="38100" dist="38100" dir="2700000" algn="tl">
                    <a:srgbClr val="000000"/>
                  </a:outerShdw>
                </a:effectLst>
              </a:rPr>
              <a:t>Consumers are varied in their motives…</a:t>
            </a:r>
            <a:endParaRPr lang="en-US" sz="3200" u="sng" dirty="0">
              <a:solidFill>
                <a:srgbClr val="FFFF00"/>
              </a:solidFill>
              <a:effectLst>
                <a:outerShdw blurRad="38100" dist="38100" dir="2700000" algn="tl">
                  <a:srgbClr val="000000"/>
                </a:outerShdw>
              </a:effectLst>
            </a:endParaRPr>
          </a:p>
        </p:txBody>
      </p:sp>
    </p:spTree>
    <p:extLst>
      <p:ext uri="{BB962C8B-B14F-4D97-AF65-F5344CB8AC3E}">
        <p14:creationId xmlns:p14="http://schemas.microsoft.com/office/powerpoint/2010/main" val="77014790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734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3411"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ChangeArrowheads="1"/>
          </p:cNvSpPr>
          <p:nvPr/>
        </p:nvSpPr>
        <p:spPr bwMode="auto">
          <a:xfrm>
            <a:off x="2362200" y="2192338"/>
            <a:ext cx="2819400" cy="162877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marL="342900" indent="-342900">
              <a:defRPr sz="2000">
                <a:solidFill>
                  <a:schemeClr val="folHlink"/>
                </a:solidFill>
                <a:latin typeface="Times New Roman" charset="0"/>
              </a:defRPr>
            </a:lvl1pPr>
            <a:lvl2pPr>
              <a:defRPr sz="2000">
                <a:solidFill>
                  <a:schemeClr val="folHlink"/>
                </a:solidFill>
                <a:latin typeface="Times New Roman" charset="0"/>
              </a:defRPr>
            </a:lvl2pPr>
            <a:lvl3pPr marL="1143000" indent="-228600">
              <a:defRPr sz="2000">
                <a:solidFill>
                  <a:schemeClr val="folHlink"/>
                </a:solidFill>
                <a:latin typeface="Times New Roman" charset="0"/>
              </a:defRPr>
            </a:lvl3pPr>
            <a:lvl4pPr marL="1600200" indent="-228600">
              <a:defRPr sz="2000">
                <a:solidFill>
                  <a:schemeClr val="folHlink"/>
                </a:solidFill>
                <a:latin typeface="Times New Roman" charset="0"/>
              </a:defRPr>
            </a:lvl4pPr>
            <a:lvl5pPr marL="2057400" indent="-228600">
              <a:defRPr sz="2000">
                <a:solidFill>
                  <a:schemeClr val="folHlink"/>
                </a:solidFill>
                <a:latin typeface="Times New Roman" charset="0"/>
              </a:defRPr>
            </a:lvl5pPr>
            <a:lvl6pPr marL="2514600" indent="-228600" eaLnBrk="0" fontAlgn="base" hangingPunct="0">
              <a:spcBef>
                <a:spcPct val="50000"/>
              </a:spcBef>
              <a:spcAft>
                <a:spcPct val="0"/>
              </a:spcAft>
              <a:defRPr sz="2000">
                <a:solidFill>
                  <a:schemeClr val="folHlink"/>
                </a:solidFill>
                <a:latin typeface="Times New Roman" charset="0"/>
              </a:defRPr>
            </a:lvl6pPr>
            <a:lvl7pPr marL="2971800" indent="-228600" eaLnBrk="0" fontAlgn="base" hangingPunct="0">
              <a:spcBef>
                <a:spcPct val="50000"/>
              </a:spcBef>
              <a:spcAft>
                <a:spcPct val="0"/>
              </a:spcAft>
              <a:defRPr sz="2000">
                <a:solidFill>
                  <a:schemeClr val="folHlink"/>
                </a:solidFill>
                <a:latin typeface="Times New Roman" charset="0"/>
              </a:defRPr>
            </a:lvl7pPr>
            <a:lvl8pPr marL="3429000" indent="-228600" eaLnBrk="0" fontAlgn="base" hangingPunct="0">
              <a:spcBef>
                <a:spcPct val="50000"/>
              </a:spcBef>
              <a:spcAft>
                <a:spcPct val="0"/>
              </a:spcAft>
              <a:defRPr sz="2000">
                <a:solidFill>
                  <a:schemeClr val="folHlink"/>
                </a:solidFill>
                <a:latin typeface="Times New Roman" charset="0"/>
              </a:defRPr>
            </a:lvl8pPr>
            <a:lvl9pPr marL="3886200" indent="-228600" eaLnBrk="0" fontAlgn="base" hangingPunct="0">
              <a:spcBef>
                <a:spcPct val="50000"/>
              </a:spcBef>
              <a:spcAft>
                <a:spcPct val="0"/>
              </a:spcAft>
              <a:defRPr sz="2000">
                <a:solidFill>
                  <a:schemeClr val="folHlink"/>
                </a:solidFill>
                <a:latin typeface="Times New Roman" charset="0"/>
              </a:defRPr>
            </a:lvl9pPr>
          </a:lstStyle>
          <a:p>
            <a:pPr lvl="1" eaLnBrk="0" hangingPunct="0"/>
            <a:r>
              <a:rPr lang="en-US" altLang="en-US" sz="2400" smtClean="0">
                <a:solidFill>
                  <a:srgbClr val="FFFFFF"/>
                </a:solidFill>
                <a:latin typeface="Garamond" pitchFamily="18" charset="0"/>
              </a:rPr>
              <a:t>What it does</a:t>
            </a:r>
          </a:p>
          <a:p>
            <a:pPr lvl="1" eaLnBrk="0" hangingPunct="0"/>
            <a:r>
              <a:rPr lang="en-US" altLang="en-US" sz="2400" smtClean="0">
                <a:solidFill>
                  <a:srgbClr val="FFFFFF"/>
                </a:solidFill>
                <a:latin typeface="Garamond" pitchFamily="18" charset="0"/>
              </a:rPr>
              <a:t>for you</a:t>
            </a:r>
          </a:p>
        </p:txBody>
      </p:sp>
      <p:sp>
        <p:nvSpPr>
          <p:cNvPr id="39939" name="Rectangle 3"/>
          <p:cNvSpPr>
            <a:spLocks noChangeArrowheads="1"/>
          </p:cNvSpPr>
          <p:nvPr/>
        </p:nvSpPr>
        <p:spPr bwMode="auto">
          <a:xfrm>
            <a:off x="5181600" y="2192338"/>
            <a:ext cx="2743200" cy="162877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marL="342900" indent="-342900">
              <a:defRPr sz="2000">
                <a:solidFill>
                  <a:schemeClr val="folHlink"/>
                </a:solidFill>
                <a:latin typeface="Times New Roman" charset="0"/>
              </a:defRPr>
            </a:lvl1pPr>
            <a:lvl2pPr>
              <a:defRPr sz="2000">
                <a:solidFill>
                  <a:schemeClr val="folHlink"/>
                </a:solidFill>
                <a:latin typeface="Times New Roman" charset="0"/>
              </a:defRPr>
            </a:lvl2pPr>
            <a:lvl3pPr marL="1143000" indent="-228600">
              <a:defRPr sz="2000">
                <a:solidFill>
                  <a:schemeClr val="folHlink"/>
                </a:solidFill>
                <a:latin typeface="Times New Roman" charset="0"/>
              </a:defRPr>
            </a:lvl3pPr>
            <a:lvl4pPr marL="1600200" indent="-228600">
              <a:defRPr sz="2000">
                <a:solidFill>
                  <a:schemeClr val="folHlink"/>
                </a:solidFill>
                <a:latin typeface="Times New Roman" charset="0"/>
              </a:defRPr>
            </a:lvl4pPr>
            <a:lvl5pPr marL="2057400" indent="-228600">
              <a:defRPr sz="2000">
                <a:solidFill>
                  <a:schemeClr val="folHlink"/>
                </a:solidFill>
                <a:latin typeface="Times New Roman" charset="0"/>
              </a:defRPr>
            </a:lvl5pPr>
            <a:lvl6pPr marL="2514600" indent="-228600" eaLnBrk="0" fontAlgn="base" hangingPunct="0">
              <a:spcBef>
                <a:spcPct val="50000"/>
              </a:spcBef>
              <a:spcAft>
                <a:spcPct val="0"/>
              </a:spcAft>
              <a:defRPr sz="2000">
                <a:solidFill>
                  <a:schemeClr val="folHlink"/>
                </a:solidFill>
                <a:latin typeface="Times New Roman" charset="0"/>
              </a:defRPr>
            </a:lvl6pPr>
            <a:lvl7pPr marL="2971800" indent="-228600" eaLnBrk="0" fontAlgn="base" hangingPunct="0">
              <a:spcBef>
                <a:spcPct val="50000"/>
              </a:spcBef>
              <a:spcAft>
                <a:spcPct val="0"/>
              </a:spcAft>
              <a:defRPr sz="2000">
                <a:solidFill>
                  <a:schemeClr val="folHlink"/>
                </a:solidFill>
                <a:latin typeface="Times New Roman" charset="0"/>
              </a:defRPr>
            </a:lvl7pPr>
            <a:lvl8pPr marL="3429000" indent="-228600" eaLnBrk="0" fontAlgn="base" hangingPunct="0">
              <a:spcBef>
                <a:spcPct val="50000"/>
              </a:spcBef>
              <a:spcAft>
                <a:spcPct val="0"/>
              </a:spcAft>
              <a:defRPr sz="2000">
                <a:solidFill>
                  <a:schemeClr val="folHlink"/>
                </a:solidFill>
                <a:latin typeface="Times New Roman" charset="0"/>
              </a:defRPr>
            </a:lvl8pPr>
            <a:lvl9pPr marL="3886200" indent="-228600" eaLnBrk="0" fontAlgn="base" hangingPunct="0">
              <a:spcBef>
                <a:spcPct val="50000"/>
              </a:spcBef>
              <a:spcAft>
                <a:spcPct val="0"/>
              </a:spcAft>
              <a:defRPr sz="2000">
                <a:solidFill>
                  <a:schemeClr val="folHlink"/>
                </a:solidFill>
                <a:latin typeface="Times New Roman" charset="0"/>
              </a:defRPr>
            </a:lvl9pPr>
          </a:lstStyle>
          <a:p>
            <a:pPr lvl="1"/>
            <a:r>
              <a:rPr lang="en-US" altLang="en-US" sz="2400" smtClean="0">
                <a:solidFill>
                  <a:srgbClr val="FFFFFF"/>
                </a:solidFill>
                <a:latin typeface="Garamond" pitchFamily="18" charset="0"/>
                <a:cs typeface="Arial" charset="0"/>
              </a:rPr>
              <a:t>What it </a:t>
            </a:r>
            <a:br>
              <a:rPr lang="en-US" altLang="en-US" sz="2400" smtClean="0">
                <a:solidFill>
                  <a:srgbClr val="FFFFFF"/>
                </a:solidFill>
                <a:latin typeface="Garamond" pitchFamily="18" charset="0"/>
                <a:cs typeface="Arial" charset="0"/>
              </a:rPr>
            </a:br>
            <a:r>
              <a:rPr lang="en-US" altLang="en-US" sz="2400" smtClean="0">
                <a:solidFill>
                  <a:srgbClr val="FFFFFF"/>
                </a:solidFill>
                <a:latin typeface="Garamond" pitchFamily="18" charset="0"/>
                <a:cs typeface="Arial" charset="0"/>
              </a:rPr>
              <a:t>represents</a:t>
            </a:r>
            <a:endParaRPr lang="en-US" altLang="en-US" sz="2400" smtClean="0">
              <a:solidFill>
                <a:srgbClr val="FFFFFF"/>
              </a:solidFill>
              <a:latin typeface="Garamond" pitchFamily="18" charset="0"/>
            </a:endParaRPr>
          </a:p>
        </p:txBody>
      </p:sp>
      <p:sp>
        <p:nvSpPr>
          <p:cNvPr id="39940" name="Text Box 4"/>
          <p:cNvSpPr txBox="1">
            <a:spLocks noChangeArrowheads="1"/>
          </p:cNvSpPr>
          <p:nvPr/>
        </p:nvSpPr>
        <p:spPr bwMode="auto">
          <a:xfrm>
            <a:off x="5791200" y="1341438"/>
            <a:ext cx="1447800"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000">
                <a:solidFill>
                  <a:schemeClr val="folHlink"/>
                </a:solidFill>
                <a:latin typeface="Times New Roman" charset="0"/>
              </a:defRPr>
            </a:lvl1pPr>
            <a:lvl2pPr marL="742950" indent="-285750">
              <a:defRPr sz="2000">
                <a:solidFill>
                  <a:schemeClr val="folHlink"/>
                </a:solidFill>
                <a:latin typeface="Times New Roman" charset="0"/>
              </a:defRPr>
            </a:lvl2pPr>
            <a:lvl3pPr marL="1143000" indent="-228600">
              <a:defRPr sz="2000">
                <a:solidFill>
                  <a:schemeClr val="folHlink"/>
                </a:solidFill>
                <a:latin typeface="Times New Roman" charset="0"/>
              </a:defRPr>
            </a:lvl3pPr>
            <a:lvl4pPr marL="1600200" indent="-228600">
              <a:defRPr sz="2000">
                <a:solidFill>
                  <a:schemeClr val="folHlink"/>
                </a:solidFill>
                <a:latin typeface="Times New Roman" charset="0"/>
              </a:defRPr>
            </a:lvl4pPr>
            <a:lvl5pPr marL="2057400" indent="-228600">
              <a:defRPr sz="2000">
                <a:solidFill>
                  <a:schemeClr val="folHlink"/>
                </a:solidFill>
                <a:latin typeface="Times New Roman" charset="0"/>
              </a:defRPr>
            </a:lvl5pPr>
            <a:lvl6pPr marL="2514600" indent="-228600" eaLnBrk="0" fontAlgn="base" hangingPunct="0">
              <a:spcBef>
                <a:spcPct val="50000"/>
              </a:spcBef>
              <a:spcAft>
                <a:spcPct val="0"/>
              </a:spcAft>
              <a:defRPr sz="2000">
                <a:solidFill>
                  <a:schemeClr val="folHlink"/>
                </a:solidFill>
                <a:latin typeface="Times New Roman" charset="0"/>
              </a:defRPr>
            </a:lvl6pPr>
            <a:lvl7pPr marL="2971800" indent="-228600" eaLnBrk="0" fontAlgn="base" hangingPunct="0">
              <a:spcBef>
                <a:spcPct val="50000"/>
              </a:spcBef>
              <a:spcAft>
                <a:spcPct val="0"/>
              </a:spcAft>
              <a:defRPr sz="2000">
                <a:solidFill>
                  <a:schemeClr val="folHlink"/>
                </a:solidFill>
                <a:latin typeface="Times New Roman" charset="0"/>
              </a:defRPr>
            </a:lvl7pPr>
            <a:lvl8pPr marL="3429000" indent="-228600" eaLnBrk="0" fontAlgn="base" hangingPunct="0">
              <a:spcBef>
                <a:spcPct val="50000"/>
              </a:spcBef>
              <a:spcAft>
                <a:spcPct val="0"/>
              </a:spcAft>
              <a:defRPr sz="2000">
                <a:solidFill>
                  <a:schemeClr val="folHlink"/>
                </a:solidFill>
                <a:latin typeface="Times New Roman" charset="0"/>
              </a:defRPr>
            </a:lvl8pPr>
            <a:lvl9pPr marL="3886200" indent="-228600" eaLnBrk="0" fontAlgn="base" hangingPunct="0">
              <a:spcBef>
                <a:spcPct val="50000"/>
              </a:spcBef>
              <a:spcAft>
                <a:spcPct val="0"/>
              </a:spcAft>
              <a:defRPr sz="2000">
                <a:solidFill>
                  <a:schemeClr val="folHlink"/>
                </a:solidFill>
                <a:latin typeface="Times New Roman" charset="0"/>
              </a:defRPr>
            </a:lvl9pPr>
          </a:lstStyle>
          <a:p>
            <a:pPr eaLnBrk="0" hangingPunct="0"/>
            <a:r>
              <a:rPr lang="en-US" altLang="en-US" sz="2800" smtClean="0">
                <a:solidFill>
                  <a:srgbClr val="FFF100"/>
                </a:solidFill>
                <a:latin typeface="Garamond" pitchFamily="18" charset="0"/>
              </a:rPr>
              <a:t>Symbolic</a:t>
            </a:r>
          </a:p>
        </p:txBody>
      </p:sp>
      <p:sp>
        <p:nvSpPr>
          <p:cNvPr id="39941" name="Text Box 5"/>
          <p:cNvSpPr txBox="1">
            <a:spLocks noChangeArrowheads="1"/>
          </p:cNvSpPr>
          <p:nvPr/>
        </p:nvSpPr>
        <p:spPr bwMode="auto">
          <a:xfrm>
            <a:off x="2913063" y="1341438"/>
            <a:ext cx="1658937"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000">
                <a:solidFill>
                  <a:schemeClr val="folHlink"/>
                </a:solidFill>
                <a:latin typeface="Times New Roman" charset="0"/>
              </a:defRPr>
            </a:lvl1pPr>
            <a:lvl2pPr marL="742950" indent="-285750">
              <a:defRPr sz="2000">
                <a:solidFill>
                  <a:schemeClr val="folHlink"/>
                </a:solidFill>
                <a:latin typeface="Times New Roman" charset="0"/>
              </a:defRPr>
            </a:lvl2pPr>
            <a:lvl3pPr marL="1143000" indent="-228600">
              <a:defRPr sz="2000">
                <a:solidFill>
                  <a:schemeClr val="folHlink"/>
                </a:solidFill>
                <a:latin typeface="Times New Roman" charset="0"/>
              </a:defRPr>
            </a:lvl3pPr>
            <a:lvl4pPr marL="1600200" indent="-228600">
              <a:defRPr sz="2000">
                <a:solidFill>
                  <a:schemeClr val="folHlink"/>
                </a:solidFill>
                <a:latin typeface="Times New Roman" charset="0"/>
              </a:defRPr>
            </a:lvl4pPr>
            <a:lvl5pPr marL="2057400" indent="-228600">
              <a:defRPr sz="2000">
                <a:solidFill>
                  <a:schemeClr val="folHlink"/>
                </a:solidFill>
                <a:latin typeface="Times New Roman" charset="0"/>
              </a:defRPr>
            </a:lvl5pPr>
            <a:lvl6pPr marL="2514600" indent="-228600" eaLnBrk="0" fontAlgn="base" hangingPunct="0">
              <a:spcBef>
                <a:spcPct val="50000"/>
              </a:spcBef>
              <a:spcAft>
                <a:spcPct val="0"/>
              </a:spcAft>
              <a:defRPr sz="2000">
                <a:solidFill>
                  <a:schemeClr val="folHlink"/>
                </a:solidFill>
                <a:latin typeface="Times New Roman" charset="0"/>
              </a:defRPr>
            </a:lvl6pPr>
            <a:lvl7pPr marL="2971800" indent="-228600" eaLnBrk="0" fontAlgn="base" hangingPunct="0">
              <a:spcBef>
                <a:spcPct val="50000"/>
              </a:spcBef>
              <a:spcAft>
                <a:spcPct val="0"/>
              </a:spcAft>
              <a:defRPr sz="2000">
                <a:solidFill>
                  <a:schemeClr val="folHlink"/>
                </a:solidFill>
                <a:latin typeface="Times New Roman" charset="0"/>
              </a:defRPr>
            </a:lvl7pPr>
            <a:lvl8pPr marL="3429000" indent="-228600" eaLnBrk="0" fontAlgn="base" hangingPunct="0">
              <a:spcBef>
                <a:spcPct val="50000"/>
              </a:spcBef>
              <a:spcAft>
                <a:spcPct val="0"/>
              </a:spcAft>
              <a:defRPr sz="2000">
                <a:solidFill>
                  <a:schemeClr val="folHlink"/>
                </a:solidFill>
                <a:latin typeface="Times New Roman" charset="0"/>
              </a:defRPr>
            </a:lvl8pPr>
            <a:lvl9pPr marL="3886200" indent="-228600" eaLnBrk="0" fontAlgn="base" hangingPunct="0">
              <a:spcBef>
                <a:spcPct val="50000"/>
              </a:spcBef>
              <a:spcAft>
                <a:spcPct val="0"/>
              </a:spcAft>
              <a:defRPr sz="2000">
                <a:solidFill>
                  <a:schemeClr val="folHlink"/>
                </a:solidFill>
                <a:latin typeface="Times New Roman" charset="0"/>
              </a:defRPr>
            </a:lvl9pPr>
          </a:lstStyle>
          <a:p>
            <a:pPr eaLnBrk="0" hangingPunct="0"/>
            <a:r>
              <a:rPr lang="en-US" altLang="en-US" sz="2800" smtClean="0">
                <a:solidFill>
                  <a:srgbClr val="FFF100"/>
                </a:solidFill>
                <a:latin typeface="Garamond" pitchFamily="18" charset="0"/>
              </a:rPr>
              <a:t>Functional</a:t>
            </a:r>
          </a:p>
        </p:txBody>
      </p:sp>
      <p:sp>
        <p:nvSpPr>
          <p:cNvPr id="39942" name="Line 6"/>
          <p:cNvSpPr>
            <a:spLocks noChangeShapeType="1"/>
          </p:cNvSpPr>
          <p:nvPr/>
        </p:nvSpPr>
        <p:spPr bwMode="auto">
          <a:xfrm>
            <a:off x="2438400" y="1963738"/>
            <a:ext cx="5410200" cy="0"/>
          </a:xfrm>
          <a:prstGeom prst="line">
            <a:avLst/>
          </a:prstGeom>
          <a:noFill/>
          <a:ln w="31750">
            <a:solidFill>
              <a:schemeClr val="tx1"/>
            </a:solidFill>
            <a:round/>
            <a:headEnd type="triangle" w="lg" len="med"/>
            <a:tailEnd type="triangle" w="lg" len="med"/>
          </a:ln>
          <a:extLst>
            <a:ext uri="{909E8E84-426E-40DD-AFC4-6F175D3DCCD1}">
              <a14:hiddenFill xmlns:a14="http://schemas.microsoft.com/office/drawing/2010/main">
                <a:noFill/>
              </a14:hiddenFill>
            </a:ext>
          </a:extLst>
        </p:spPr>
        <p:txBody>
          <a:bodyPr/>
          <a:lstStyle/>
          <a:p>
            <a:pPr algn="l" eaLnBrk="0" hangingPunct="0">
              <a:spcBef>
                <a:spcPct val="50000"/>
              </a:spcBef>
            </a:pPr>
            <a:endParaRPr lang="en-CA" sz="2000" b="0" smtClean="0">
              <a:solidFill>
                <a:srgbClr val="FF0000"/>
              </a:solidFill>
              <a:effectLst>
                <a:outerShdw blurRad="38100" dist="38100" dir="2700000" algn="tl">
                  <a:srgbClr val="000000">
                    <a:alpha val="43137"/>
                  </a:srgbClr>
                </a:outerShdw>
              </a:effectLst>
              <a:latin typeface="Times New Roman" charset="0"/>
            </a:endParaRPr>
          </a:p>
        </p:txBody>
      </p:sp>
      <p:sp>
        <p:nvSpPr>
          <p:cNvPr id="39943" name="Line 7"/>
          <p:cNvSpPr>
            <a:spLocks noChangeShapeType="1"/>
          </p:cNvSpPr>
          <p:nvPr/>
        </p:nvSpPr>
        <p:spPr bwMode="auto">
          <a:xfrm>
            <a:off x="1981200" y="2192338"/>
            <a:ext cx="0" cy="3200400"/>
          </a:xfrm>
          <a:prstGeom prst="line">
            <a:avLst/>
          </a:prstGeom>
          <a:noFill/>
          <a:ln w="31750">
            <a:solidFill>
              <a:schemeClr val="tx1"/>
            </a:solidFill>
            <a:round/>
            <a:headEnd type="triangle" w="lg" len="med"/>
            <a:tailEnd type="triangle" w="lg" len="med"/>
          </a:ln>
          <a:extLst>
            <a:ext uri="{909E8E84-426E-40DD-AFC4-6F175D3DCCD1}">
              <a14:hiddenFill xmlns:a14="http://schemas.microsoft.com/office/drawing/2010/main">
                <a:noFill/>
              </a14:hiddenFill>
            </a:ext>
          </a:extLst>
        </p:spPr>
        <p:txBody>
          <a:bodyPr/>
          <a:lstStyle/>
          <a:p>
            <a:pPr algn="l" eaLnBrk="0" hangingPunct="0">
              <a:spcBef>
                <a:spcPct val="50000"/>
              </a:spcBef>
            </a:pPr>
            <a:endParaRPr lang="en-CA" sz="2000" b="0" smtClean="0">
              <a:solidFill>
                <a:srgbClr val="FF0000"/>
              </a:solidFill>
              <a:effectLst>
                <a:outerShdw blurRad="38100" dist="38100" dir="2700000" algn="tl">
                  <a:srgbClr val="000000">
                    <a:alpha val="43137"/>
                  </a:srgbClr>
                </a:outerShdw>
              </a:effectLst>
              <a:latin typeface="Times New Roman" charset="0"/>
            </a:endParaRPr>
          </a:p>
        </p:txBody>
      </p:sp>
      <p:sp>
        <p:nvSpPr>
          <p:cNvPr id="39944" name="Text Box 8"/>
          <p:cNvSpPr txBox="1">
            <a:spLocks noChangeArrowheads="1"/>
          </p:cNvSpPr>
          <p:nvPr/>
        </p:nvSpPr>
        <p:spPr bwMode="auto">
          <a:xfrm>
            <a:off x="228600" y="2359025"/>
            <a:ext cx="1146175"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000">
                <a:solidFill>
                  <a:schemeClr val="folHlink"/>
                </a:solidFill>
                <a:latin typeface="Times New Roman" charset="0"/>
              </a:defRPr>
            </a:lvl1pPr>
            <a:lvl2pPr marL="742950" indent="-285750">
              <a:defRPr sz="2000">
                <a:solidFill>
                  <a:schemeClr val="folHlink"/>
                </a:solidFill>
                <a:latin typeface="Times New Roman" charset="0"/>
              </a:defRPr>
            </a:lvl2pPr>
            <a:lvl3pPr marL="1143000" indent="-228600">
              <a:defRPr sz="2000">
                <a:solidFill>
                  <a:schemeClr val="folHlink"/>
                </a:solidFill>
                <a:latin typeface="Times New Roman" charset="0"/>
              </a:defRPr>
            </a:lvl3pPr>
            <a:lvl4pPr marL="1600200" indent="-228600">
              <a:defRPr sz="2000">
                <a:solidFill>
                  <a:schemeClr val="folHlink"/>
                </a:solidFill>
                <a:latin typeface="Times New Roman" charset="0"/>
              </a:defRPr>
            </a:lvl4pPr>
            <a:lvl5pPr marL="2057400" indent="-228600">
              <a:defRPr sz="2000">
                <a:solidFill>
                  <a:schemeClr val="folHlink"/>
                </a:solidFill>
                <a:latin typeface="Times New Roman" charset="0"/>
              </a:defRPr>
            </a:lvl5pPr>
            <a:lvl6pPr marL="2514600" indent="-228600" eaLnBrk="0" fontAlgn="base" hangingPunct="0">
              <a:spcBef>
                <a:spcPct val="50000"/>
              </a:spcBef>
              <a:spcAft>
                <a:spcPct val="0"/>
              </a:spcAft>
              <a:defRPr sz="2000">
                <a:solidFill>
                  <a:schemeClr val="folHlink"/>
                </a:solidFill>
                <a:latin typeface="Times New Roman" charset="0"/>
              </a:defRPr>
            </a:lvl6pPr>
            <a:lvl7pPr marL="2971800" indent="-228600" eaLnBrk="0" fontAlgn="base" hangingPunct="0">
              <a:spcBef>
                <a:spcPct val="50000"/>
              </a:spcBef>
              <a:spcAft>
                <a:spcPct val="0"/>
              </a:spcAft>
              <a:defRPr sz="2000">
                <a:solidFill>
                  <a:schemeClr val="folHlink"/>
                </a:solidFill>
                <a:latin typeface="Times New Roman" charset="0"/>
              </a:defRPr>
            </a:lvl7pPr>
            <a:lvl8pPr marL="3429000" indent="-228600" eaLnBrk="0" fontAlgn="base" hangingPunct="0">
              <a:spcBef>
                <a:spcPct val="50000"/>
              </a:spcBef>
              <a:spcAft>
                <a:spcPct val="0"/>
              </a:spcAft>
              <a:defRPr sz="2000">
                <a:solidFill>
                  <a:schemeClr val="folHlink"/>
                </a:solidFill>
                <a:latin typeface="Times New Roman" charset="0"/>
              </a:defRPr>
            </a:lvl8pPr>
            <a:lvl9pPr marL="3886200" indent="-228600" eaLnBrk="0" fontAlgn="base" hangingPunct="0">
              <a:spcBef>
                <a:spcPct val="50000"/>
              </a:spcBef>
              <a:spcAft>
                <a:spcPct val="0"/>
              </a:spcAft>
              <a:defRPr sz="2000">
                <a:solidFill>
                  <a:schemeClr val="folHlink"/>
                </a:solidFill>
                <a:latin typeface="Times New Roman" charset="0"/>
              </a:defRPr>
            </a:lvl9pPr>
          </a:lstStyle>
          <a:p>
            <a:pPr eaLnBrk="0" hangingPunct="0"/>
            <a:r>
              <a:rPr lang="en-US" altLang="en-US" sz="2800" smtClean="0">
                <a:solidFill>
                  <a:srgbClr val="FFF100"/>
                </a:solidFill>
                <a:latin typeface="Garamond" pitchFamily="18" charset="0"/>
              </a:rPr>
              <a:t>Private</a:t>
            </a:r>
          </a:p>
        </p:txBody>
      </p:sp>
      <p:sp>
        <p:nvSpPr>
          <p:cNvPr id="39945" name="Rectangle 9"/>
          <p:cNvSpPr>
            <a:spLocks noChangeArrowheads="1"/>
          </p:cNvSpPr>
          <p:nvPr/>
        </p:nvSpPr>
        <p:spPr bwMode="auto">
          <a:xfrm>
            <a:off x="228600" y="4264025"/>
            <a:ext cx="1239838"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000">
                <a:solidFill>
                  <a:schemeClr val="folHlink"/>
                </a:solidFill>
                <a:latin typeface="Times New Roman" charset="0"/>
              </a:defRPr>
            </a:lvl1pPr>
            <a:lvl2pPr marL="742950" indent="-285750">
              <a:defRPr sz="2000">
                <a:solidFill>
                  <a:schemeClr val="folHlink"/>
                </a:solidFill>
                <a:latin typeface="Times New Roman" charset="0"/>
              </a:defRPr>
            </a:lvl2pPr>
            <a:lvl3pPr marL="1143000" indent="-228600">
              <a:defRPr sz="2000">
                <a:solidFill>
                  <a:schemeClr val="folHlink"/>
                </a:solidFill>
                <a:latin typeface="Times New Roman" charset="0"/>
              </a:defRPr>
            </a:lvl3pPr>
            <a:lvl4pPr marL="1600200" indent="-228600">
              <a:defRPr sz="2000">
                <a:solidFill>
                  <a:schemeClr val="folHlink"/>
                </a:solidFill>
                <a:latin typeface="Times New Roman" charset="0"/>
              </a:defRPr>
            </a:lvl4pPr>
            <a:lvl5pPr marL="2057400" indent="-228600">
              <a:defRPr sz="2000">
                <a:solidFill>
                  <a:schemeClr val="folHlink"/>
                </a:solidFill>
                <a:latin typeface="Times New Roman" charset="0"/>
              </a:defRPr>
            </a:lvl5pPr>
            <a:lvl6pPr marL="2514600" indent="-228600" eaLnBrk="0" fontAlgn="base" hangingPunct="0">
              <a:spcBef>
                <a:spcPct val="50000"/>
              </a:spcBef>
              <a:spcAft>
                <a:spcPct val="0"/>
              </a:spcAft>
              <a:defRPr sz="2000">
                <a:solidFill>
                  <a:schemeClr val="folHlink"/>
                </a:solidFill>
                <a:latin typeface="Times New Roman" charset="0"/>
              </a:defRPr>
            </a:lvl6pPr>
            <a:lvl7pPr marL="2971800" indent="-228600" eaLnBrk="0" fontAlgn="base" hangingPunct="0">
              <a:spcBef>
                <a:spcPct val="50000"/>
              </a:spcBef>
              <a:spcAft>
                <a:spcPct val="0"/>
              </a:spcAft>
              <a:defRPr sz="2000">
                <a:solidFill>
                  <a:schemeClr val="folHlink"/>
                </a:solidFill>
                <a:latin typeface="Times New Roman" charset="0"/>
              </a:defRPr>
            </a:lvl7pPr>
            <a:lvl8pPr marL="3429000" indent="-228600" eaLnBrk="0" fontAlgn="base" hangingPunct="0">
              <a:spcBef>
                <a:spcPct val="50000"/>
              </a:spcBef>
              <a:spcAft>
                <a:spcPct val="0"/>
              </a:spcAft>
              <a:defRPr sz="2000">
                <a:solidFill>
                  <a:schemeClr val="folHlink"/>
                </a:solidFill>
                <a:latin typeface="Times New Roman" charset="0"/>
              </a:defRPr>
            </a:lvl8pPr>
            <a:lvl9pPr marL="3886200" indent="-228600" eaLnBrk="0" fontAlgn="base" hangingPunct="0">
              <a:spcBef>
                <a:spcPct val="50000"/>
              </a:spcBef>
              <a:spcAft>
                <a:spcPct val="0"/>
              </a:spcAft>
              <a:defRPr sz="2000">
                <a:solidFill>
                  <a:schemeClr val="folHlink"/>
                </a:solidFill>
                <a:latin typeface="Times New Roman" charset="0"/>
              </a:defRPr>
            </a:lvl9pPr>
          </a:lstStyle>
          <a:p>
            <a:pPr eaLnBrk="0" hangingPunct="0"/>
            <a:r>
              <a:rPr lang="en-US" altLang="en-US" sz="2800" smtClean="0">
                <a:solidFill>
                  <a:srgbClr val="FFF100"/>
                </a:solidFill>
                <a:latin typeface="Garamond" pitchFamily="18" charset="0"/>
              </a:rPr>
              <a:t>Societal</a:t>
            </a:r>
          </a:p>
        </p:txBody>
      </p:sp>
      <p:sp>
        <p:nvSpPr>
          <p:cNvPr id="275466" name="Rectangle 10"/>
          <p:cNvSpPr>
            <a:spLocks noChangeArrowheads="1"/>
          </p:cNvSpPr>
          <p:nvPr/>
        </p:nvSpPr>
        <p:spPr bwMode="auto">
          <a:xfrm>
            <a:off x="2362200" y="3824288"/>
            <a:ext cx="2819400" cy="162877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marL="342900" indent="-342900">
              <a:defRPr sz="2000">
                <a:solidFill>
                  <a:schemeClr val="folHlink"/>
                </a:solidFill>
                <a:latin typeface="Times New Roman" charset="0"/>
              </a:defRPr>
            </a:lvl1pPr>
            <a:lvl2pPr>
              <a:defRPr sz="2000">
                <a:solidFill>
                  <a:schemeClr val="folHlink"/>
                </a:solidFill>
                <a:latin typeface="Times New Roman" charset="0"/>
              </a:defRPr>
            </a:lvl2pPr>
            <a:lvl3pPr marL="1143000" indent="-228600">
              <a:defRPr sz="2000">
                <a:solidFill>
                  <a:schemeClr val="folHlink"/>
                </a:solidFill>
                <a:latin typeface="Times New Roman" charset="0"/>
              </a:defRPr>
            </a:lvl3pPr>
            <a:lvl4pPr marL="1600200" indent="-228600">
              <a:defRPr sz="2000">
                <a:solidFill>
                  <a:schemeClr val="folHlink"/>
                </a:solidFill>
                <a:latin typeface="Times New Roman" charset="0"/>
              </a:defRPr>
            </a:lvl4pPr>
            <a:lvl5pPr marL="2057400" indent="-228600">
              <a:defRPr sz="2000">
                <a:solidFill>
                  <a:schemeClr val="folHlink"/>
                </a:solidFill>
                <a:latin typeface="Times New Roman" charset="0"/>
              </a:defRPr>
            </a:lvl5pPr>
            <a:lvl6pPr marL="2514600" indent="-228600" eaLnBrk="0" fontAlgn="base" hangingPunct="0">
              <a:spcBef>
                <a:spcPct val="50000"/>
              </a:spcBef>
              <a:spcAft>
                <a:spcPct val="0"/>
              </a:spcAft>
              <a:defRPr sz="2000">
                <a:solidFill>
                  <a:schemeClr val="folHlink"/>
                </a:solidFill>
                <a:latin typeface="Times New Roman" charset="0"/>
              </a:defRPr>
            </a:lvl6pPr>
            <a:lvl7pPr marL="2971800" indent="-228600" eaLnBrk="0" fontAlgn="base" hangingPunct="0">
              <a:spcBef>
                <a:spcPct val="50000"/>
              </a:spcBef>
              <a:spcAft>
                <a:spcPct val="0"/>
              </a:spcAft>
              <a:defRPr sz="2000">
                <a:solidFill>
                  <a:schemeClr val="folHlink"/>
                </a:solidFill>
                <a:latin typeface="Times New Roman" charset="0"/>
              </a:defRPr>
            </a:lvl7pPr>
            <a:lvl8pPr marL="3429000" indent="-228600" eaLnBrk="0" fontAlgn="base" hangingPunct="0">
              <a:spcBef>
                <a:spcPct val="50000"/>
              </a:spcBef>
              <a:spcAft>
                <a:spcPct val="0"/>
              </a:spcAft>
              <a:defRPr sz="2000">
                <a:solidFill>
                  <a:schemeClr val="folHlink"/>
                </a:solidFill>
                <a:latin typeface="Times New Roman" charset="0"/>
              </a:defRPr>
            </a:lvl8pPr>
            <a:lvl9pPr marL="3886200" indent="-228600" eaLnBrk="0" fontAlgn="base" hangingPunct="0">
              <a:spcBef>
                <a:spcPct val="50000"/>
              </a:spcBef>
              <a:spcAft>
                <a:spcPct val="0"/>
              </a:spcAft>
              <a:defRPr sz="2000">
                <a:solidFill>
                  <a:schemeClr val="folHlink"/>
                </a:solidFill>
                <a:latin typeface="Times New Roman" charset="0"/>
              </a:defRPr>
            </a:lvl9pPr>
          </a:lstStyle>
          <a:p>
            <a:pPr lvl="1" eaLnBrk="0" hangingPunct="0"/>
            <a:r>
              <a:rPr lang="en-US" altLang="en-US" sz="2400" smtClean="0">
                <a:solidFill>
                  <a:srgbClr val="FFFFFF"/>
                </a:solidFill>
                <a:latin typeface="Garamond" pitchFamily="18" charset="0"/>
              </a:rPr>
              <a:t>What it does</a:t>
            </a:r>
            <a:br>
              <a:rPr lang="en-US" altLang="en-US" sz="2400" smtClean="0">
                <a:solidFill>
                  <a:srgbClr val="FFFFFF"/>
                </a:solidFill>
                <a:latin typeface="Garamond" pitchFamily="18" charset="0"/>
              </a:rPr>
            </a:br>
            <a:r>
              <a:rPr lang="en-US" altLang="en-US" sz="2400" smtClean="0">
                <a:solidFill>
                  <a:srgbClr val="FFFFFF"/>
                </a:solidFill>
                <a:latin typeface="Garamond" pitchFamily="18" charset="0"/>
              </a:rPr>
              <a:t>for society</a:t>
            </a:r>
          </a:p>
        </p:txBody>
      </p:sp>
      <p:sp>
        <p:nvSpPr>
          <p:cNvPr id="275467" name="Rectangle 11"/>
          <p:cNvSpPr>
            <a:spLocks noChangeArrowheads="1"/>
          </p:cNvSpPr>
          <p:nvPr/>
        </p:nvSpPr>
        <p:spPr bwMode="auto">
          <a:xfrm>
            <a:off x="5181600" y="3824288"/>
            <a:ext cx="2743200" cy="162877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sz="2000">
                <a:solidFill>
                  <a:schemeClr val="folHlink"/>
                </a:solidFill>
                <a:latin typeface="Times New Roman" charset="0"/>
              </a:defRPr>
            </a:lvl1pPr>
            <a:lvl2pPr marL="742950" indent="-285750">
              <a:defRPr sz="2000">
                <a:solidFill>
                  <a:schemeClr val="folHlink"/>
                </a:solidFill>
                <a:latin typeface="Times New Roman" charset="0"/>
              </a:defRPr>
            </a:lvl2pPr>
            <a:lvl3pPr marL="1143000" indent="-228600">
              <a:defRPr sz="2000">
                <a:solidFill>
                  <a:schemeClr val="folHlink"/>
                </a:solidFill>
                <a:latin typeface="Times New Roman" charset="0"/>
              </a:defRPr>
            </a:lvl3pPr>
            <a:lvl4pPr marL="1600200" indent="-228600">
              <a:defRPr sz="2000">
                <a:solidFill>
                  <a:schemeClr val="folHlink"/>
                </a:solidFill>
                <a:latin typeface="Times New Roman" charset="0"/>
              </a:defRPr>
            </a:lvl4pPr>
            <a:lvl5pPr marL="2057400" indent="-228600">
              <a:defRPr sz="2000">
                <a:solidFill>
                  <a:schemeClr val="folHlink"/>
                </a:solidFill>
                <a:latin typeface="Times New Roman" charset="0"/>
              </a:defRPr>
            </a:lvl5pPr>
            <a:lvl6pPr marL="2514600" indent="-228600" eaLnBrk="0" fontAlgn="base" hangingPunct="0">
              <a:spcBef>
                <a:spcPct val="50000"/>
              </a:spcBef>
              <a:spcAft>
                <a:spcPct val="0"/>
              </a:spcAft>
              <a:defRPr sz="2000">
                <a:solidFill>
                  <a:schemeClr val="folHlink"/>
                </a:solidFill>
                <a:latin typeface="Times New Roman" charset="0"/>
              </a:defRPr>
            </a:lvl6pPr>
            <a:lvl7pPr marL="2971800" indent="-228600" eaLnBrk="0" fontAlgn="base" hangingPunct="0">
              <a:spcBef>
                <a:spcPct val="50000"/>
              </a:spcBef>
              <a:spcAft>
                <a:spcPct val="0"/>
              </a:spcAft>
              <a:defRPr sz="2000">
                <a:solidFill>
                  <a:schemeClr val="folHlink"/>
                </a:solidFill>
                <a:latin typeface="Times New Roman" charset="0"/>
              </a:defRPr>
            </a:lvl7pPr>
            <a:lvl8pPr marL="3429000" indent="-228600" eaLnBrk="0" fontAlgn="base" hangingPunct="0">
              <a:spcBef>
                <a:spcPct val="50000"/>
              </a:spcBef>
              <a:spcAft>
                <a:spcPct val="0"/>
              </a:spcAft>
              <a:defRPr sz="2000">
                <a:solidFill>
                  <a:schemeClr val="folHlink"/>
                </a:solidFill>
                <a:latin typeface="Times New Roman" charset="0"/>
              </a:defRPr>
            </a:lvl8pPr>
            <a:lvl9pPr marL="3886200" indent="-228600" eaLnBrk="0" fontAlgn="base" hangingPunct="0">
              <a:spcBef>
                <a:spcPct val="50000"/>
              </a:spcBef>
              <a:spcAft>
                <a:spcPct val="0"/>
              </a:spcAft>
              <a:defRPr sz="2000">
                <a:solidFill>
                  <a:schemeClr val="folHlink"/>
                </a:solidFill>
                <a:latin typeface="Times New Roman" charset="0"/>
              </a:defRPr>
            </a:lvl9pPr>
          </a:lstStyle>
          <a:p>
            <a:pPr eaLnBrk="0" hangingPunct="0"/>
            <a:r>
              <a:rPr lang="en-US" altLang="en-US" sz="2400" smtClean="0">
                <a:solidFill>
                  <a:srgbClr val="FFFFFF"/>
                </a:solidFill>
                <a:latin typeface="Garamond" pitchFamily="18" charset="0"/>
              </a:rPr>
              <a:t>What it says</a:t>
            </a:r>
            <a:br>
              <a:rPr lang="en-US" altLang="en-US" sz="2400" smtClean="0">
                <a:solidFill>
                  <a:srgbClr val="FFFFFF"/>
                </a:solidFill>
                <a:latin typeface="Garamond" pitchFamily="18" charset="0"/>
              </a:rPr>
            </a:br>
            <a:r>
              <a:rPr lang="en-US" altLang="en-US" sz="2400" smtClean="0">
                <a:solidFill>
                  <a:srgbClr val="FFFFFF"/>
                </a:solidFill>
                <a:latin typeface="Garamond" pitchFamily="18" charset="0"/>
              </a:rPr>
              <a:t>to society</a:t>
            </a:r>
          </a:p>
        </p:txBody>
      </p:sp>
      <p:sp>
        <p:nvSpPr>
          <p:cNvPr id="39948" name="TextBox 12"/>
          <p:cNvSpPr txBox="1">
            <a:spLocks noChangeArrowheads="1"/>
          </p:cNvSpPr>
          <p:nvPr/>
        </p:nvSpPr>
        <p:spPr bwMode="auto">
          <a:xfrm>
            <a:off x="2917825" y="6545263"/>
            <a:ext cx="6249988"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folHlink"/>
                </a:solidFill>
                <a:latin typeface="Times New Roman" charset="0"/>
              </a:defRPr>
            </a:lvl1pPr>
            <a:lvl2pPr marL="742950" indent="-285750">
              <a:defRPr sz="2000">
                <a:solidFill>
                  <a:schemeClr val="folHlink"/>
                </a:solidFill>
                <a:latin typeface="Times New Roman" charset="0"/>
              </a:defRPr>
            </a:lvl2pPr>
            <a:lvl3pPr marL="1143000" indent="-228600">
              <a:defRPr sz="2000">
                <a:solidFill>
                  <a:schemeClr val="folHlink"/>
                </a:solidFill>
                <a:latin typeface="Times New Roman" charset="0"/>
              </a:defRPr>
            </a:lvl3pPr>
            <a:lvl4pPr marL="1600200" indent="-228600">
              <a:defRPr sz="2000">
                <a:solidFill>
                  <a:schemeClr val="folHlink"/>
                </a:solidFill>
                <a:latin typeface="Times New Roman" charset="0"/>
              </a:defRPr>
            </a:lvl4pPr>
            <a:lvl5pPr marL="2057400" indent="-228600">
              <a:defRPr sz="2000">
                <a:solidFill>
                  <a:schemeClr val="folHlink"/>
                </a:solidFill>
                <a:latin typeface="Times New Roman" charset="0"/>
              </a:defRPr>
            </a:lvl5pPr>
            <a:lvl6pPr marL="2514600" indent="-228600" eaLnBrk="0" fontAlgn="base" hangingPunct="0">
              <a:spcBef>
                <a:spcPct val="50000"/>
              </a:spcBef>
              <a:spcAft>
                <a:spcPct val="0"/>
              </a:spcAft>
              <a:defRPr sz="2000">
                <a:solidFill>
                  <a:schemeClr val="folHlink"/>
                </a:solidFill>
                <a:latin typeface="Times New Roman" charset="0"/>
              </a:defRPr>
            </a:lvl6pPr>
            <a:lvl7pPr marL="2971800" indent="-228600" eaLnBrk="0" fontAlgn="base" hangingPunct="0">
              <a:spcBef>
                <a:spcPct val="50000"/>
              </a:spcBef>
              <a:spcAft>
                <a:spcPct val="0"/>
              </a:spcAft>
              <a:defRPr sz="2000">
                <a:solidFill>
                  <a:schemeClr val="folHlink"/>
                </a:solidFill>
                <a:latin typeface="Times New Roman" charset="0"/>
              </a:defRPr>
            </a:lvl7pPr>
            <a:lvl8pPr marL="3429000" indent="-228600" eaLnBrk="0" fontAlgn="base" hangingPunct="0">
              <a:spcBef>
                <a:spcPct val="50000"/>
              </a:spcBef>
              <a:spcAft>
                <a:spcPct val="0"/>
              </a:spcAft>
              <a:defRPr sz="2000">
                <a:solidFill>
                  <a:schemeClr val="folHlink"/>
                </a:solidFill>
                <a:latin typeface="Times New Roman" charset="0"/>
              </a:defRPr>
            </a:lvl8pPr>
            <a:lvl9pPr marL="3886200" indent="-228600" eaLnBrk="0" fontAlgn="base" hangingPunct="0">
              <a:spcBef>
                <a:spcPct val="50000"/>
              </a:spcBef>
              <a:spcAft>
                <a:spcPct val="0"/>
              </a:spcAft>
              <a:defRPr sz="2000">
                <a:solidFill>
                  <a:schemeClr val="folHlink"/>
                </a:solidFill>
                <a:latin typeface="Times New Roman" charset="0"/>
              </a:defRPr>
            </a:lvl9pPr>
          </a:lstStyle>
          <a:p>
            <a:pPr algn="r"/>
            <a:r>
              <a:rPr lang="en-CA" altLang="en-US" sz="1400" smtClean="0">
                <a:solidFill>
                  <a:srgbClr val="FFFF00"/>
                </a:solidFill>
                <a:latin typeface="Arial" charset="0"/>
              </a:rPr>
              <a:t>Source</a:t>
            </a:r>
            <a:r>
              <a:rPr lang="en-CA" altLang="en-US" sz="1400" smtClean="0">
                <a:solidFill>
                  <a:srgbClr val="0067B1"/>
                </a:solidFill>
                <a:latin typeface="Arial" charset="0"/>
              </a:rPr>
              <a:t>: </a:t>
            </a:r>
            <a:r>
              <a:rPr lang="en-CA" altLang="en-US" sz="1400" smtClean="0">
                <a:solidFill>
                  <a:srgbClr val="FFFFFF"/>
                </a:solidFill>
                <a:latin typeface="Arial" charset="0"/>
              </a:rPr>
              <a:t>Axsen and Kurani (2012), </a:t>
            </a:r>
            <a:r>
              <a:rPr lang="en-CA" altLang="en-US" sz="1400" i="1" smtClean="0">
                <a:solidFill>
                  <a:srgbClr val="FFFFFF"/>
                </a:solidFill>
                <a:latin typeface="Arial" charset="0"/>
              </a:rPr>
              <a:t>Environment and Planning A</a:t>
            </a:r>
          </a:p>
        </p:txBody>
      </p:sp>
      <p:sp>
        <p:nvSpPr>
          <p:cNvPr id="15" name="Rectangle 12"/>
          <p:cNvSpPr>
            <a:spLocks/>
          </p:cNvSpPr>
          <p:nvPr/>
        </p:nvSpPr>
        <p:spPr bwMode="auto">
          <a:xfrm>
            <a:off x="228600" y="298450"/>
            <a:ext cx="8739188" cy="604838"/>
          </a:xfrm>
          <a:prstGeom prst="rect">
            <a:avLst/>
          </a:prstGeom>
          <a:noFill/>
          <a:ln w="9525">
            <a:noFill/>
            <a:miter lim="800000"/>
            <a:headEnd/>
            <a:tailEnd/>
          </a:ln>
        </p:spPr>
        <p:txBody>
          <a:bodyPr/>
          <a:lstStyle/>
          <a:p>
            <a:pPr>
              <a:defRPr/>
            </a:pPr>
            <a:r>
              <a:rPr lang="en-US" sz="3200" dirty="0" smtClean="0">
                <a:solidFill>
                  <a:srgbClr val="FFFF00"/>
                </a:solidFill>
                <a:effectLst>
                  <a:outerShdw blurRad="38100" dist="38100" dir="2700000" algn="tl">
                    <a:srgbClr val="000000"/>
                  </a:outerShdw>
                </a:effectLst>
              </a:rPr>
              <a:t>Consumers are varied in their motives…</a:t>
            </a:r>
            <a:endParaRPr lang="en-US" sz="3200" u="sng" dirty="0">
              <a:solidFill>
                <a:srgbClr val="FFFF00"/>
              </a:solidFill>
              <a:effectLst>
                <a:outerShdw blurRad="38100" dist="38100" dir="2700000" algn="tl">
                  <a:srgbClr val="000000"/>
                </a:outerShdw>
              </a:effectLst>
            </a:endParaRPr>
          </a:p>
        </p:txBody>
      </p:sp>
    </p:spTree>
    <p:extLst>
      <p:ext uri="{BB962C8B-B14F-4D97-AF65-F5344CB8AC3E}">
        <p14:creationId xmlns:p14="http://schemas.microsoft.com/office/powerpoint/2010/main" val="345977723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75466"/>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7546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5466" grpId="0" animBg="1"/>
      <p:bldP spid="275467"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ChangeArrowheads="1"/>
          </p:cNvSpPr>
          <p:nvPr/>
        </p:nvSpPr>
        <p:spPr bwMode="auto">
          <a:xfrm>
            <a:off x="2362200" y="1485750"/>
            <a:ext cx="2819400" cy="1628775"/>
          </a:xfrm>
          <a:prstGeom prst="rect">
            <a:avLst/>
          </a:prstGeom>
          <a:noFill/>
          <a:ln w="9525">
            <a:solidFill>
              <a:schemeClr val="tx1"/>
            </a:solidFill>
            <a:miter lim="800000"/>
            <a:headEnd/>
            <a:tailEnd/>
          </a:ln>
        </p:spPr>
        <p:txBody>
          <a:bodyPr wrap="none" anchor="ctr"/>
          <a:lstStyle/>
          <a:p>
            <a:pPr algn="l" eaLnBrk="0" hangingPunct="0"/>
            <a:endParaRPr lang="en-US" sz="2400" dirty="0">
              <a:latin typeface="Garamond" pitchFamily="18" charset="0"/>
            </a:endParaRPr>
          </a:p>
        </p:txBody>
      </p:sp>
      <p:sp>
        <p:nvSpPr>
          <p:cNvPr id="26627" name="Rectangle 3"/>
          <p:cNvSpPr>
            <a:spLocks noChangeArrowheads="1"/>
          </p:cNvSpPr>
          <p:nvPr/>
        </p:nvSpPr>
        <p:spPr bwMode="auto">
          <a:xfrm>
            <a:off x="5181600" y="1485750"/>
            <a:ext cx="2743200" cy="1628775"/>
          </a:xfrm>
          <a:prstGeom prst="rect">
            <a:avLst/>
          </a:prstGeom>
          <a:noFill/>
          <a:ln w="9525">
            <a:solidFill>
              <a:schemeClr val="tx1"/>
            </a:solidFill>
            <a:miter lim="800000"/>
            <a:headEnd/>
            <a:tailEnd/>
          </a:ln>
        </p:spPr>
        <p:txBody>
          <a:bodyPr wrap="none" anchor="ctr"/>
          <a:lstStyle/>
          <a:p>
            <a:pPr algn="l"/>
            <a:endParaRPr lang="en-US" sz="2400" dirty="0">
              <a:latin typeface="Garamond" pitchFamily="18" charset="0"/>
            </a:endParaRPr>
          </a:p>
        </p:txBody>
      </p:sp>
      <p:sp>
        <p:nvSpPr>
          <p:cNvPr id="26628" name="Text Box 4"/>
          <p:cNvSpPr txBox="1">
            <a:spLocks noChangeArrowheads="1"/>
          </p:cNvSpPr>
          <p:nvPr/>
        </p:nvSpPr>
        <p:spPr bwMode="auto">
          <a:xfrm>
            <a:off x="5791200" y="634850"/>
            <a:ext cx="1447800" cy="519112"/>
          </a:xfrm>
          <a:prstGeom prst="rect">
            <a:avLst/>
          </a:prstGeom>
          <a:noFill/>
          <a:ln w="9525">
            <a:noFill/>
            <a:miter lim="800000"/>
            <a:headEnd/>
            <a:tailEnd/>
          </a:ln>
        </p:spPr>
        <p:txBody>
          <a:bodyPr wrap="none">
            <a:spAutoFit/>
          </a:bodyPr>
          <a:lstStyle/>
          <a:p>
            <a:pPr eaLnBrk="0" hangingPunct="0"/>
            <a:r>
              <a:rPr lang="en-US" sz="2800">
                <a:solidFill>
                  <a:schemeClr val="hlink"/>
                </a:solidFill>
                <a:latin typeface="Garamond" pitchFamily="18" charset="0"/>
              </a:rPr>
              <a:t>Symbolic</a:t>
            </a:r>
          </a:p>
        </p:txBody>
      </p:sp>
      <p:sp>
        <p:nvSpPr>
          <p:cNvPr id="26629" name="Text Box 5"/>
          <p:cNvSpPr txBox="1">
            <a:spLocks noChangeArrowheads="1"/>
          </p:cNvSpPr>
          <p:nvPr/>
        </p:nvSpPr>
        <p:spPr bwMode="auto">
          <a:xfrm>
            <a:off x="2913063" y="634850"/>
            <a:ext cx="1658937" cy="519112"/>
          </a:xfrm>
          <a:prstGeom prst="rect">
            <a:avLst/>
          </a:prstGeom>
          <a:noFill/>
          <a:ln w="9525">
            <a:noFill/>
            <a:miter lim="800000"/>
            <a:headEnd/>
            <a:tailEnd/>
          </a:ln>
        </p:spPr>
        <p:txBody>
          <a:bodyPr wrap="none">
            <a:spAutoFit/>
          </a:bodyPr>
          <a:lstStyle/>
          <a:p>
            <a:pPr eaLnBrk="0" hangingPunct="0"/>
            <a:r>
              <a:rPr lang="en-US" sz="2800">
                <a:solidFill>
                  <a:schemeClr val="hlink"/>
                </a:solidFill>
                <a:latin typeface="Garamond" pitchFamily="18" charset="0"/>
              </a:rPr>
              <a:t>Functional</a:t>
            </a:r>
          </a:p>
        </p:txBody>
      </p:sp>
      <p:sp>
        <p:nvSpPr>
          <p:cNvPr id="26630" name="Line 6"/>
          <p:cNvSpPr>
            <a:spLocks noChangeShapeType="1"/>
          </p:cNvSpPr>
          <p:nvPr/>
        </p:nvSpPr>
        <p:spPr bwMode="auto">
          <a:xfrm>
            <a:off x="2438400" y="1257150"/>
            <a:ext cx="5410200" cy="0"/>
          </a:xfrm>
          <a:prstGeom prst="line">
            <a:avLst/>
          </a:prstGeom>
          <a:noFill/>
          <a:ln w="31750">
            <a:solidFill>
              <a:schemeClr val="tx1"/>
            </a:solidFill>
            <a:round/>
            <a:headEnd type="triangle" w="lg" len="med"/>
            <a:tailEnd type="triangle" w="lg" len="med"/>
          </a:ln>
        </p:spPr>
        <p:txBody>
          <a:bodyPr/>
          <a:lstStyle/>
          <a:p>
            <a:endParaRPr lang="en-US"/>
          </a:p>
        </p:txBody>
      </p:sp>
      <p:sp>
        <p:nvSpPr>
          <p:cNvPr id="26631" name="Line 7"/>
          <p:cNvSpPr>
            <a:spLocks noChangeShapeType="1"/>
          </p:cNvSpPr>
          <p:nvPr/>
        </p:nvSpPr>
        <p:spPr bwMode="auto">
          <a:xfrm>
            <a:off x="1981200" y="1485750"/>
            <a:ext cx="0" cy="3200400"/>
          </a:xfrm>
          <a:prstGeom prst="line">
            <a:avLst/>
          </a:prstGeom>
          <a:noFill/>
          <a:ln w="31750">
            <a:solidFill>
              <a:schemeClr val="tx1"/>
            </a:solidFill>
            <a:round/>
            <a:headEnd type="triangle" w="lg" len="med"/>
            <a:tailEnd type="triangle" w="lg" len="med"/>
          </a:ln>
        </p:spPr>
        <p:txBody>
          <a:bodyPr/>
          <a:lstStyle/>
          <a:p>
            <a:endParaRPr lang="en-US"/>
          </a:p>
        </p:txBody>
      </p:sp>
      <p:sp>
        <p:nvSpPr>
          <p:cNvPr id="26632" name="Text Box 8"/>
          <p:cNvSpPr txBox="1">
            <a:spLocks noChangeArrowheads="1"/>
          </p:cNvSpPr>
          <p:nvPr/>
        </p:nvSpPr>
        <p:spPr bwMode="auto">
          <a:xfrm>
            <a:off x="228600" y="1652437"/>
            <a:ext cx="1146175" cy="519113"/>
          </a:xfrm>
          <a:prstGeom prst="rect">
            <a:avLst/>
          </a:prstGeom>
          <a:noFill/>
          <a:ln w="9525">
            <a:noFill/>
            <a:miter lim="800000"/>
            <a:headEnd/>
            <a:tailEnd/>
          </a:ln>
        </p:spPr>
        <p:txBody>
          <a:bodyPr wrap="none">
            <a:spAutoFit/>
          </a:bodyPr>
          <a:lstStyle/>
          <a:p>
            <a:pPr eaLnBrk="0" hangingPunct="0"/>
            <a:r>
              <a:rPr lang="en-US" sz="2800">
                <a:solidFill>
                  <a:schemeClr val="hlink"/>
                </a:solidFill>
                <a:latin typeface="Garamond" pitchFamily="18" charset="0"/>
              </a:rPr>
              <a:t>Private</a:t>
            </a:r>
          </a:p>
        </p:txBody>
      </p:sp>
      <p:sp>
        <p:nvSpPr>
          <p:cNvPr id="26633" name="Rectangle 9"/>
          <p:cNvSpPr>
            <a:spLocks noChangeArrowheads="1"/>
          </p:cNvSpPr>
          <p:nvPr/>
        </p:nvSpPr>
        <p:spPr bwMode="auto">
          <a:xfrm>
            <a:off x="228600" y="3557437"/>
            <a:ext cx="1239838" cy="519113"/>
          </a:xfrm>
          <a:prstGeom prst="rect">
            <a:avLst/>
          </a:prstGeom>
          <a:noFill/>
          <a:ln w="9525">
            <a:noFill/>
            <a:miter lim="800000"/>
            <a:headEnd/>
            <a:tailEnd/>
          </a:ln>
        </p:spPr>
        <p:txBody>
          <a:bodyPr wrap="none">
            <a:spAutoFit/>
          </a:bodyPr>
          <a:lstStyle/>
          <a:p>
            <a:pPr eaLnBrk="0" hangingPunct="0"/>
            <a:r>
              <a:rPr lang="en-US" sz="2800">
                <a:solidFill>
                  <a:schemeClr val="hlink"/>
                </a:solidFill>
                <a:latin typeface="Garamond" pitchFamily="18" charset="0"/>
              </a:rPr>
              <a:t>Societal</a:t>
            </a:r>
          </a:p>
        </p:txBody>
      </p:sp>
      <p:sp>
        <p:nvSpPr>
          <p:cNvPr id="275466" name="Rectangle 10"/>
          <p:cNvSpPr>
            <a:spLocks noChangeArrowheads="1"/>
          </p:cNvSpPr>
          <p:nvPr/>
        </p:nvSpPr>
        <p:spPr bwMode="auto">
          <a:xfrm>
            <a:off x="2362200" y="3117700"/>
            <a:ext cx="2819400" cy="1628775"/>
          </a:xfrm>
          <a:prstGeom prst="rect">
            <a:avLst/>
          </a:prstGeom>
          <a:noFill/>
          <a:ln w="9525">
            <a:solidFill>
              <a:schemeClr val="tx1"/>
            </a:solidFill>
            <a:miter lim="800000"/>
            <a:headEnd/>
            <a:tailEnd/>
          </a:ln>
        </p:spPr>
        <p:txBody>
          <a:bodyPr wrap="none" anchor="ctr"/>
          <a:lstStyle/>
          <a:p>
            <a:pPr algn="l" eaLnBrk="0" hangingPunct="0"/>
            <a:endParaRPr lang="en-US" sz="2400" dirty="0">
              <a:latin typeface="Garamond" pitchFamily="18" charset="0"/>
            </a:endParaRPr>
          </a:p>
        </p:txBody>
      </p:sp>
      <p:sp>
        <p:nvSpPr>
          <p:cNvPr id="275467" name="Rectangle 11"/>
          <p:cNvSpPr>
            <a:spLocks noChangeArrowheads="1"/>
          </p:cNvSpPr>
          <p:nvPr/>
        </p:nvSpPr>
        <p:spPr bwMode="auto">
          <a:xfrm>
            <a:off x="5181600" y="3117700"/>
            <a:ext cx="2743200" cy="1628775"/>
          </a:xfrm>
          <a:prstGeom prst="rect">
            <a:avLst/>
          </a:prstGeom>
          <a:noFill/>
          <a:ln w="9525">
            <a:solidFill>
              <a:schemeClr val="tx1"/>
            </a:solidFill>
            <a:miter lim="800000"/>
            <a:headEnd/>
            <a:tailEnd/>
          </a:ln>
        </p:spPr>
        <p:txBody>
          <a:bodyPr wrap="none" anchor="ctr"/>
          <a:lstStyle/>
          <a:p>
            <a:pPr eaLnBrk="0" hangingPunct="0"/>
            <a:endParaRPr lang="en-US" sz="2400" dirty="0">
              <a:latin typeface="Garamond" pitchFamily="18" charset="0"/>
            </a:endParaRPr>
          </a:p>
        </p:txBody>
      </p:sp>
      <p:sp>
        <p:nvSpPr>
          <p:cNvPr id="15372" name="Rectangle 12"/>
          <p:cNvSpPr>
            <a:spLocks/>
          </p:cNvSpPr>
          <p:nvPr/>
        </p:nvSpPr>
        <p:spPr bwMode="auto">
          <a:xfrm>
            <a:off x="440094" y="-27449"/>
            <a:ext cx="8229600" cy="604838"/>
          </a:xfrm>
          <a:prstGeom prst="rect">
            <a:avLst/>
          </a:prstGeom>
          <a:noFill/>
          <a:ln w="9525">
            <a:noFill/>
            <a:miter lim="800000"/>
            <a:headEnd/>
            <a:tailEnd/>
          </a:ln>
        </p:spPr>
        <p:txBody>
          <a:bodyPr/>
          <a:lstStyle/>
          <a:p>
            <a:pPr algn="ctr">
              <a:defRPr/>
            </a:pPr>
            <a:r>
              <a:rPr lang="en-US" sz="2800" b="1" dirty="0" smtClean="0">
                <a:effectLst>
                  <a:outerShdw blurRad="38100" dist="38100" dir="2700000" algn="tl">
                    <a:srgbClr val="000000"/>
                  </a:outerShdw>
                </a:effectLst>
              </a:rPr>
              <a:t>Perceptions regarding PEVs</a:t>
            </a:r>
            <a:endParaRPr lang="en-US" sz="3200" b="1" u="sng" dirty="0">
              <a:effectLst>
                <a:outerShdw blurRad="38100" dist="38100" dir="2700000" algn="tl">
                  <a:srgbClr val="000000"/>
                </a:outerShdw>
              </a:effectLst>
            </a:endParaRPr>
          </a:p>
        </p:txBody>
      </p:sp>
      <p:sp>
        <p:nvSpPr>
          <p:cNvPr id="15" name="TextBox 14"/>
          <p:cNvSpPr txBox="1"/>
          <p:nvPr/>
        </p:nvSpPr>
        <p:spPr>
          <a:xfrm>
            <a:off x="2485944" y="1507172"/>
            <a:ext cx="2781300" cy="1815882"/>
          </a:xfrm>
          <a:prstGeom prst="rect">
            <a:avLst/>
          </a:prstGeom>
          <a:noFill/>
        </p:spPr>
        <p:txBody>
          <a:bodyPr wrap="square" rtlCol="0">
            <a:spAutoFit/>
          </a:bodyPr>
          <a:lstStyle/>
          <a:p>
            <a:pPr algn="l"/>
            <a:r>
              <a:rPr lang="en-CA" dirty="0" smtClean="0">
                <a:solidFill>
                  <a:schemeClr val="tx2">
                    <a:lumMod val="50000"/>
                  </a:schemeClr>
                </a:solidFill>
              </a:rPr>
              <a:t>(+) Saving money (19)</a:t>
            </a:r>
          </a:p>
          <a:p>
            <a:pPr algn="l"/>
            <a:r>
              <a:rPr lang="en-CA" dirty="0" smtClean="0">
                <a:solidFill>
                  <a:schemeClr val="tx2">
                    <a:lumMod val="50000"/>
                  </a:schemeClr>
                </a:solidFill>
              </a:rPr>
              <a:t>(+) PHEV range (12)</a:t>
            </a:r>
          </a:p>
          <a:p>
            <a:pPr algn="l"/>
            <a:r>
              <a:rPr lang="en-CA" dirty="0" smtClean="0">
                <a:solidFill>
                  <a:schemeClr val="tx2">
                    <a:lumMod val="50000"/>
                  </a:schemeClr>
                </a:solidFill>
              </a:rPr>
              <a:t>(+) Home charge (3)</a:t>
            </a:r>
          </a:p>
          <a:p>
            <a:pPr algn="l"/>
            <a:endParaRPr lang="en-CA" dirty="0" smtClean="0"/>
          </a:p>
          <a:p>
            <a:pPr algn="l"/>
            <a:r>
              <a:rPr lang="en-CA" dirty="0" smtClean="0">
                <a:solidFill>
                  <a:srgbClr val="FFC000"/>
                </a:solidFill>
              </a:rPr>
              <a:t>(-) BEV range (12)</a:t>
            </a:r>
          </a:p>
          <a:p>
            <a:pPr algn="l"/>
            <a:r>
              <a:rPr lang="en-CA" dirty="0">
                <a:solidFill>
                  <a:srgbClr val="FFC000"/>
                </a:solidFill>
              </a:rPr>
              <a:t>(-) </a:t>
            </a:r>
            <a:r>
              <a:rPr lang="en-CA" dirty="0" smtClean="0">
                <a:solidFill>
                  <a:srgbClr val="FFC000"/>
                </a:solidFill>
              </a:rPr>
              <a:t>Charge inconvenience (15)</a:t>
            </a:r>
            <a:endParaRPr lang="en-CA" dirty="0">
              <a:solidFill>
                <a:srgbClr val="FFC000"/>
              </a:solidFill>
            </a:endParaRPr>
          </a:p>
          <a:p>
            <a:pPr algn="l"/>
            <a:r>
              <a:rPr lang="en-CA" dirty="0">
                <a:solidFill>
                  <a:srgbClr val="FFC000"/>
                </a:solidFill>
              </a:rPr>
              <a:t>(-) </a:t>
            </a:r>
            <a:r>
              <a:rPr lang="en-CA" dirty="0" smtClean="0">
                <a:solidFill>
                  <a:srgbClr val="FFC000"/>
                </a:solidFill>
              </a:rPr>
              <a:t>Maintenance? </a:t>
            </a:r>
            <a:r>
              <a:rPr lang="en-CA" dirty="0">
                <a:solidFill>
                  <a:srgbClr val="FFC000"/>
                </a:solidFill>
              </a:rPr>
              <a:t>(</a:t>
            </a:r>
            <a:r>
              <a:rPr lang="en-CA" dirty="0" smtClean="0">
                <a:solidFill>
                  <a:srgbClr val="FFC000"/>
                </a:solidFill>
              </a:rPr>
              <a:t>11)</a:t>
            </a:r>
            <a:endParaRPr lang="en-CA" dirty="0">
              <a:solidFill>
                <a:srgbClr val="FFC000"/>
              </a:solidFill>
            </a:endParaRPr>
          </a:p>
          <a:p>
            <a:pPr algn="l"/>
            <a:endParaRPr lang="en-CA" dirty="0"/>
          </a:p>
        </p:txBody>
      </p:sp>
      <p:sp>
        <p:nvSpPr>
          <p:cNvPr id="8" name="Rounded Rectangular Callout 7"/>
          <p:cNvSpPr/>
          <p:nvPr/>
        </p:nvSpPr>
        <p:spPr>
          <a:xfrm>
            <a:off x="5718676" y="3778065"/>
            <a:ext cx="3082424" cy="908085"/>
          </a:xfrm>
          <a:prstGeom prst="wedgeRoundRectCallout">
            <a:avLst>
              <a:gd name="adj1" fmla="val -103760"/>
              <a:gd name="adj2" fmla="val -193426"/>
              <a:gd name="adj3" fmla="val 16667"/>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CA" sz="1600" dirty="0" smtClean="0">
                <a:solidFill>
                  <a:srgbClr val="000000"/>
                </a:solidFill>
              </a:rPr>
              <a:t>“Well, there's not a chance in hell you're going to Kamloops.” - Al</a:t>
            </a:r>
            <a:endParaRPr lang="en-CA" sz="1600" dirty="0">
              <a:solidFill>
                <a:srgbClr val="000000"/>
              </a:solidFill>
            </a:endParaRPr>
          </a:p>
        </p:txBody>
      </p:sp>
      <p:sp>
        <p:nvSpPr>
          <p:cNvPr id="25" name="Rounded Rectangular Callout 24"/>
          <p:cNvSpPr/>
          <p:nvPr/>
        </p:nvSpPr>
        <p:spPr>
          <a:xfrm>
            <a:off x="6061576" y="1370853"/>
            <a:ext cx="3082424" cy="1580165"/>
          </a:xfrm>
          <a:prstGeom prst="wedgeRoundRectCallout">
            <a:avLst>
              <a:gd name="adj1" fmla="val -111631"/>
              <a:gd name="adj2" fmla="val -17680"/>
              <a:gd name="adj3" fmla="val 16667"/>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CA" sz="1600" dirty="0">
                <a:solidFill>
                  <a:srgbClr val="000000"/>
                </a:solidFill>
              </a:rPr>
              <a:t>“I like the Volt type because I don't want to be </a:t>
            </a:r>
            <a:r>
              <a:rPr lang="en-CA" sz="1600" dirty="0" smtClean="0">
                <a:solidFill>
                  <a:srgbClr val="000000"/>
                </a:solidFill>
              </a:rPr>
              <a:t>stranded … </a:t>
            </a:r>
            <a:r>
              <a:rPr lang="en-CA" sz="1600" dirty="0">
                <a:solidFill>
                  <a:srgbClr val="000000"/>
                </a:solidFill>
              </a:rPr>
              <a:t>if I have to stop by a </a:t>
            </a:r>
            <a:r>
              <a:rPr lang="en-CA" sz="1600" dirty="0" smtClean="0">
                <a:solidFill>
                  <a:srgbClr val="000000"/>
                </a:solidFill>
              </a:rPr>
              <a:t>gas station</a:t>
            </a:r>
            <a:r>
              <a:rPr lang="en-CA" sz="1600" dirty="0">
                <a:solidFill>
                  <a:srgbClr val="000000"/>
                </a:solidFill>
              </a:rPr>
              <a:t>, I stop by a gas station.” – Mr. Feng</a:t>
            </a:r>
          </a:p>
        </p:txBody>
      </p:sp>
      <p:sp>
        <p:nvSpPr>
          <p:cNvPr id="27" name="Rounded Rectangular Callout 26"/>
          <p:cNvSpPr/>
          <p:nvPr/>
        </p:nvSpPr>
        <p:spPr>
          <a:xfrm>
            <a:off x="1106915" y="4879088"/>
            <a:ext cx="4244403" cy="1425943"/>
          </a:xfrm>
          <a:prstGeom prst="wedgeRoundRectCallout">
            <a:avLst>
              <a:gd name="adj1" fmla="val 17205"/>
              <a:gd name="adj2" fmla="val -203490"/>
              <a:gd name="adj3" fmla="val 16667"/>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CA" sz="1600" dirty="0">
                <a:solidFill>
                  <a:srgbClr val="000000"/>
                </a:solidFill>
              </a:rPr>
              <a:t>“Or road trips or something – do you literally take your family and you sit there and </a:t>
            </a:r>
            <a:r>
              <a:rPr lang="en-CA" sz="1600" dirty="0" err="1" smtClean="0">
                <a:solidFill>
                  <a:srgbClr val="000000"/>
                </a:solidFill>
              </a:rPr>
              <a:t>youcharge</a:t>
            </a:r>
            <a:r>
              <a:rPr lang="en-CA" sz="1600" dirty="0" smtClean="0">
                <a:solidFill>
                  <a:srgbClr val="000000"/>
                </a:solidFill>
              </a:rPr>
              <a:t> </a:t>
            </a:r>
            <a:r>
              <a:rPr lang="en-CA" sz="1600" dirty="0">
                <a:solidFill>
                  <a:srgbClr val="000000"/>
                </a:solidFill>
              </a:rPr>
              <a:t>your car and try and entertain your kids for three hours?” – Christine</a:t>
            </a:r>
          </a:p>
        </p:txBody>
      </p:sp>
    </p:spTree>
    <p:extLst>
      <p:ext uri="{BB962C8B-B14F-4D97-AF65-F5344CB8AC3E}">
        <p14:creationId xmlns:p14="http://schemas.microsoft.com/office/powerpoint/2010/main" val="34103729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25" grpId="0" animBg="1"/>
      <p:bldP spid="27"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ChangeArrowheads="1"/>
          </p:cNvSpPr>
          <p:nvPr/>
        </p:nvSpPr>
        <p:spPr bwMode="auto">
          <a:xfrm>
            <a:off x="2362200" y="1485750"/>
            <a:ext cx="2819400" cy="1628775"/>
          </a:xfrm>
          <a:prstGeom prst="rect">
            <a:avLst/>
          </a:prstGeom>
          <a:noFill/>
          <a:ln w="9525">
            <a:solidFill>
              <a:schemeClr val="tx1"/>
            </a:solidFill>
            <a:miter lim="800000"/>
            <a:headEnd/>
            <a:tailEnd/>
          </a:ln>
        </p:spPr>
        <p:txBody>
          <a:bodyPr wrap="none" anchor="ctr"/>
          <a:lstStyle/>
          <a:p>
            <a:pPr algn="l" eaLnBrk="0" hangingPunct="0"/>
            <a:endParaRPr lang="en-US" sz="2400" dirty="0">
              <a:latin typeface="Garamond" pitchFamily="18" charset="0"/>
            </a:endParaRPr>
          </a:p>
        </p:txBody>
      </p:sp>
      <p:sp>
        <p:nvSpPr>
          <p:cNvPr id="26627" name="Rectangle 3"/>
          <p:cNvSpPr>
            <a:spLocks noChangeArrowheads="1"/>
          </p:cNvSpPr>
          <p:nvPr/>
        </p:nvSpPr>
        <p:spPr bwMode="auto">
          <a:xfrm>
            <a:off x="5181600" y="1485750"/>
            <a:ext cx="2743200" cy="1628775"/>
          </a:xfrm>
          <a:prstGeom prst="rect">
            <a:avLst/>
          </a:prstGeom>
          <a:noFill/>
          <a:ln w="9525">
            <a:solidFill>
              <a:schemeClr val="tx1"/>
            </a:solidFill>
            <a:miter lim="800000"/>
            <a:headEnd/>
            <a:tailEnd/>
          </a:ln>
        </p:spPr>
        <p:txBody>
          <a:bodyPr wrap="none" anchor="ctr"/>
          <a:lstStyle/>
          <a:p>
            <a:pPr algn="l"/>
            <a:endParaRPr lang="en-US" sz="2400" dirty="0">
              <a:latin typeface="Garamond" pitchFamily="18" charset="0"/>
            </a:endParaRPr>
          </a:p>
        </p:txBody>
      </p:sp>
      <p:sp>
        <p:nvSpPr>
          <p:cNvPr id="26628" name="Text Box 4"/>
          <p:cNvSpPr txBox="1">
            <a:spLocks noChangeArrowheads="1"/>
          </p:cNvSpPr>
          <p:nvPr/>
        </p:nvSpPr>
        <p:spPr bwMode="auto">
          <a:xfrm>
            <a:off x="5791200" y="634850"/>
            <a:ext cx="1447800" cy="519112"/>
          </a:xfrm>
          <a:prstGeom prst="rect">
            <a:avLst/>
          </a:prstGeom>
          <a:noFill/>
          <a:ln w="9525">
            <a:noFill/>
            <a:miter lim="800000"/>
            <a:headEnd/>
            <a:tailEnd/>
          </a:ln>
        </p:spPr>
        <p:txBody>
          <a:bodyPr wrap="none">
            <a:spAutoFit/>
          </a:bodyPr>
          <a:lstStyle/>
          <a:p>
            <a:pPr eaLnBrk="0" hangingPunct="0"/>
            <a:r>
              <a:rPr lang="en-US" sz="2800">
                <a:solidFill>
                  <a:schemeClr val="hlink"/>
                </a:solidFill>
                <a:latin typeface="Garamond" pitchFamily="18" charset="0"/>
              </a:rPr>
              <a:t>Symbolic</a:t>
            </a:r>
          </a:p>
        </p:txBody>
      </p:sp>
      <p:sp>
        <p:nvSpPr>
          <p:cNvPr id="26629" name="Text Box 5"/>
          <p:cNvSpPr txBox="1">
            <a:spLocks noChangeArrowheads="1"/>
          </p:cNvSpPr>
          <p:nvPr/>
        </p:nvSpPr>
        <p:spPr bwMode="auto">
          <a:xfrm>
            <a:off x="2913063" y="634850"/>
            <a:ext cx="1658937" cy="519112"/>
          </a:xfrm>
          <a:prstGeom prst="rect">
            <a:avLst/>
          </a:prstGeom>
          <a:noFill/>
          <a:ln w="9525">
            <a:noFill/>
            <a:miter lim="800000"/>
            <a:headEnd/>
            <a:tailEnd/>
          </a:ln>
        </p:spPr>
        <p:txBody>
          <a:bodyPr wrap="none">
            <a:spAutoFit/>
          </a:bodyPr>
          <a:lstStyle/>
          <a:p>
            <a:pPr eaLnBrk="0" hangingPunct="0"/>
            <a:r>
              <a:rPr lang="en-US" sz="2800">
                <a:solidFill>
                  <a:schemeClr val="hlink"/>
                </a:solidFill>
                <a:latin typeface="Garamond" pitchFamily="18" charset="0"/>
              </a:rPr>
              <a:t>Functional</a:t>
            </a:r>
          </a:p>
        </p:txBody>
      </p:sp>
      <p:sp>
        <p:nvSpPr>
          <p:cNvPr id="26630" name="Line 6"/>
          <p:cNvSpPr>
            <a:spLocks noChangeShapeType="1"/>
          </p:cNvSpPr>
          <p:nvPr/>
        </p:nvSpPr>
        <p:spPr bwMode="auto">
          <a:xfrm>
            <a:off x="2438400" y="1257150"/>
            <a:ext cx="5410200" cy="0"/>
          </a:xfrm>
          <a:prstGeom prst="line">
            <a:avLst/>
          </a:prstGeom>
          <a:noFill/>
          <a:ln w="31750">
            <a:solidFill>
              <a:schemeClr val="tx1"/>
            </a:solidFill>
            <a:round/>
            <a:headEnd type="triangle" w="lg" len="med"/>
            <a:tailEnd type="triangle" w="lg" len="med"/>
          </a:ln>
        </p:spPr>
        <p:txBody>
          <a:bodyPr/>
          <a:lstStyle/>
          <a:p>
            <a:endParaRPr lang="en-US"/>
          </a:p>
        </p:txBody>
      </p:sp>
      <p:sp>
        <p:nvSpPr>
          <p:cNvPr id="26631" name="Line 7"/>
          <p:cNvSpPr>
            <a:spLocks noChangeShapeType="1"/>
          </p:cNvSpPr>
          <p:nvPr/>
        </p:nvSpPr>
        <p:spPr bwMode="auto">
          <a:xfrm>
            <a:off x="1981200" y="1485750"/>
            <a:ext cx="0" cy="3200400"/>
          </a:xfrm>
          <a:prstGeom prst="line">
            <a:avLst/>
          </a:prstGeom>
          <a:noFill/>
          <a:ln w="31750">
            <a:solidFill>
              <a:schemeClr val="tx1"/>
            </a:solidFill>
            <a:round/>
            <a:headEnd type="triangle" w="lg" len="med"/>
            <a:tailEnd type="triangle" w="lg" len="med"/>
          </a:ln>
        </p:spPr>
        <p:txBody>
          <a:bodyPr/>
          <a:lstStyle/>
          <a:p>
            <a:endParaRPr lang="en-US"/>
          </a:p>
        </p:txBody>
      </p:sp>
      <p:sp>
        <p:nvSpPr>
          <p:cNvPr id="26632" name="Text Box 8"/>
          <p:cNvSpPr txBox="1">
            <a:spLocks noChangeArrowheads="1"/>
          </p:cNvSpPr>
          <p:nvPr/>
        </p:nvSpPr>
        <p:spPr bwMode="auto">
          <a:xfrm>
            <a:off x="228600" y="1652437"/>
            <a:ext cx="1146175" cy="519113"/>
          </a:xfrm>
          <a:prstGeom prst="rect">
            <a:avLst/>
          </a:prstGeom>
          <a:noFill/>
          <a:ln w="9525">
            <a:noFill/>
            <a:miter lim="800000"/>
            <a:headEnd/>
            <a:tailEnd/>
          </a:ln>
        </p:spPr>
        <p:txBody>
          <a:bodyPr wrap="none">
            <a:spAutoFit/>
          </a:bodyPr>
          <a:lstStyle/>
          <a:p>
            <a:pPr eaLnBrk="0" hangingPunct="0"/>
            <a:r>
              <a:rPr lang="en-US" sz="2800">
                <a:solidFill>
                  <a:schemeClr val="hlink"/>
                </a:solidFill>
                <a:latin typeface="Garamond" pitchFamily="18" charset="0"/>
              </a:rPr>
              <a:t>Private</a:t>
            </a:r>
          </a:p>
        </p:txBody>
      </p:sp>
      <p:sp>
        <p:nvSpPr>
          <p:cNvPr id="26633" name="Rectangle 9"/>
          <p:cNvSpPr>
            <a:spLocks noChangeArrowheads="1"/>
          </p:cNvSpPr>
          <p:nvPr/>
        </p:nvSpPr>
        <p:spPr bwMode="auto">
          <a:xfrm>
            <a:off x="228600" y="3557437"/>
            <a:ext cx="1239838" cy="519113"/>
          </a:xfrm>
          <a:prstGeom prst="rect">
            <a:avLst/>
          </a:prstGeom>
          <a:noFill/>
          <a:ln w="9525">
            <a:noFill/>
            <a:miter lim="800000"/>
            <a:headEnd/>
            <a:tailEnd/>
          </a:ln>
        </p:spPr>
        <p:txBody>
          <a:bodyPr wrap="none">
            <a:spAutoFit/>
          </a:bodyPr>
          <a:lstStyle/>
          <a:p>
            <a:pPr eaLnBrk="0" hangingPunct="0"/>
            <a:r>
              <a:rPr lang="en-US" sz="2800">
                <a:solidFill>
                  <a:schemeClr val="hlink"/>
                </a:solidFill>
                <a:latin typeface="Garamond" pitchFamily="18" charset="0"/>
              </a:rPr>
              <a:t>Societal</a:t>
            </a:r>
          </a:p>
        </p:txBody>
      </p:sp>
      <p:sp>
        <p:nvSpPr>
          <p:cNvPr id="275466" name="Rectangle 10"/>
          <p:cNvSpPr>
            <a:spLocks noChangeArrowheads="1"/>
          </p:cNvSpPr>
          <p:nvPr/>
        </p:nvSpPr>
        <p:spPr bwMode="auto">
          <a:xfrm>
            <a:off x="2362200" y="3117700"/>
            <a:ext cx="2819400" cy="1628775"/>
          </a:xfrm>
          <a:prstGeom prst="rect">
            <a:avLst/>
          </a:prstGeom>
          <a:noFill/>
          <a:ln w="9525">
            <a:solidFill>
              <a:schemeClr val="tx1"/>
            </a:solidFill>
            <a:miter lim="800000"/>
            <a:headEnd/>
            <a:tailEnd/>
          </a:ln>
        </p:spPr>
        <p:txBody>
          <a:bodyPr wrap="none" anchor="ctr"/>
          <a:lstStyle/>
          <a:p>
            <a:pPr algn="l" eaLnBrk="0" hangingPunct="0"/>
            <a:endParaRPr lang="en-US" sz="2400" dirty="0">
              <a:latin typeface="Garamond" pitchFamily="18" charset="0"/>
            </a:endParaRPr>
          </a:p>
        </p:txBody>
      </p:sp>
      <p:sp>
        <p:nvSpPr>
          <p:cNvPr id="275467" name="Rectangle 11"/>
          <p:cNvSpPr>
            <a:spLocks noChangeArrowheads="1"/>
          </p:cNvSpPr>
          <p:nvPr/>
        </p:nvSpPr>
        <p:spPr bwMode="auto">
          <a:xfrm>
            <a:off x="5181600" y="3117700"/>
            <a:ext cx="2743200" cy="1628775"/>
          </a:xfrm>
          <a:prstGeom prst="rect">
            <a:avLst/>
          </a:prstGeom>
          <a:noFill/>
          <a:ln w="9525">
            <a:solidFill>
              <a:schemeClr val="tx1"/>
            </a:solidFill>
            <a:miter lim="800000"/>
            <a:headEnd/>
            <a:tailEnd/>
          </a:ln>
        </p:spPr>
        <p:txBody>
          <a:bodyPr wrap="none" anchor="ctr"/>
          <a:lstStyle/>
          <a:p>
            <a:pPr eaLnBrk="0" hangingPunct="0"/>
            <a:endParaRPr lang="en-US" sz="2400" dirty="0">
              <a:latin typeface="Garamond" pitchFamily="18" charset="0"/>
            </a:endParaRPr>
          </a:p>
        </p:txBody>
      </p:sp>
      <p:sp>
        <p:nvSpPr>
          <p:cNvPr id="15372" name="Rectangle 12"/>
          <p:cNvSpPr>
            <a:spLocks/>
          </p:cNvSpPr>
          <p:nvPr/>
        </p:nvSpPr>
        <p:spPr bwMode="auto">
          <a:xfrm>
            <a:off x="440094" y="-27449"/>
            <a:ext cx="8229600" cy="604838"/>
          </a:xfrm>
          <a:prstGeom prst="rect">
            <a:avLst/>
          </a:prstGeom>
          <a:noFill/>
          <a:ln w="9525">
            <a:noFill/>
            <a:miter lim="800000"/>
            <a:headEnd/>
            <a:tailEnd/>
          </a:ln>
        </p:spPr>
        <p:txBody>
          <a:bodyPr/>
          <a:lstStyle/>
          <a:p>
            <a:pPr algn="ctr">
              <a:defRPr/>
            </a:pPr>
            <a:r>
              <a:rPr lang="en-US" sz="2800" b="1" dirty="0" smtClean="0">
                <a:effectLst>
                  <a:outerShdw blurRad="38100" dist="38100" dir="2700000" algn="tl">
                    <a:srgbClr val="000000"/>
                  </a:outerShdw>
                </a:effectLst>
              </a:rPr>
              <a:t>Perceptions regarding PEVs</a:t>
            </a:r>
            <a:endParaRPr lang="en-US" sz="3200" b="1" u="sng" dirty="0">
              <a:effectLst>
                <a:outerShdw blurRad="38100" dist="38100" dir="2700000" algn="tl">
                  <a:srgbClr val="000000"/>
                </a:outerShdw>
              </a:effectLst>
            </a:endParaRPr>
          </a:p>
        </p:txBody>
      </p:sp>
      <p:sp>
        <p:nvSpPr>
          <p:cNvPr id="15" name="TextBox 14"/>
          <p:cNvSpPr txBox="1"/>
          <p:nvPr/>
        </p:nvSpPr>
        <p:spPr>
          <a:xfrm>
            <a:off x="2485944" y="1507172"/>
            <a:ext cx="2781300" cy="1815882"/>
          </a:xfrm>
          <a:prstGeom prst="rect">
            <a:avLst/>
          </a:prstGeom>
          <a:noFill/>
        </p:spPr>
        <p:txBody>
          <a:bodyPr wrap="square" rtlCol="0">
            <a:spAutoFit/>
          </a:bodyPr>
          <a:lstStyle/>
          <a:p>
            <a:pPr algn="l"/>
            <a:r>
              <a:rPr lang="en-CA" dirty="0" smtClean="0">
                <a:solidFill>
                  <a:schemeClr val="tx2">
                    <a:lumMod val="50000"/>
                  </a:schemeClr>
                </a:solidFill>
              </a:rPr>
              <a:t>(+) Saving money (19)</a:t>
            </a:r>
          </a:p>
          <a:p>
            <a:pPr algn="l"/>
            <a:r>
              <a:rPr lang="en-CA" dirty="0" smtClean="0">
                <a:solidFill>
                  <a:schemeClr val="tx2">
                    <a:lumMod val="50000"/>
                  </a:schemeClr>
                </a:solidFill>
              </a:rPr>
              <a:t>(+) PHEV range (12)</a:t>
            </a:r>
          </a:p>
          <a:p>
            <a:pPr algn="l"/>
            <a:r>
              <a:rPr lang="en-CA" dirty="0" smtClean="0">
                <a:solidFill>
                  <a:schemeClr val="tx2">
                    <a:lumMod val="50000"/>
                  </a:schemeClr>
                </a:solidFill>
              </a:rPr>
              <a:t>(+) Home charge (3)</a:t>
            </a:r>
          </a:p>
          <a:p>
            <a:pPr algn="l"/>
            <a:endParaRPr lang="en-CA" dirty="0" smtClean="0"/>
          </a:p>
          <a:p>
            <a:pPr algn="l"/>
            <a:r>
              <a:rPr lang="en-CA" dirty="0" smtClean="0">
                <a:solidFill>
                  <a:srgbClr val="FFC000"/>
                </a:solidFill>
              </a:rPr>
              <a:t>(-) BEV range (12)</a:t>
            </a:r>
          </a:p>
          <a:p>
            <a:pPr algn="l"/>
            <a:r>
              <a:rPr lang="en-CA" dirty="0">
                <a:solidFill>
                  <a:srgbClr val="FFC000"/>
                </a:solidFill>
              </a:rPr>
              <a:t>(-) </a:t>
            </a:r>
            <a:r>
              <a:rPr lang="en-CA" dirty="0" smtClean="0">
                <a:solidFill>
                  <a:srgbClr val="FFC000"/>
                </a:solidFill>
              </a:rPr>
              <a:t>Charge inconvenience (15)</a:t>
            </a:r>
            <a:endParaRPr lang="en-CA" dirty="0">
              <a:solidFill>
                <a:srgbClr val="FFC000"/>
              </a:solidFill>
            </a:endParaRPr>
          </a:p>
          <a:p>
            <a:pPr algn="l"/>
            <a:r>
              <a:rPr lang="en-CA" dirty="0">
                <a:solidFill>
                  <a:srgbClr val="FFC000"/>
                </a:solidFill>
              </a:rPr>
              <a:t>(-) </a:t>
            </a:r>
            <a:r>
              <a:rPr lang="en-CA" dirty="0" smtClean="0">
                <a:solidFill>
                  <a:srgbClr val="FFC000"/>
                </a:solidFill>
              </a:rPr>
              <a:t>Maintenance? </a:t>
            </a:r>
            <a:r>
              <a:rPr lang="en-CA" dirty="0">
                <a:solidFill>
                  <a:srgbClr val="FFC000"/>
                </a:solidFill>
              </a:rPr>
              <a:t>(</a:t>
            </a:r>
            <a:r>
              <a:rPr lang="en-CA" dirty="0" smtClean="0">
                <a:solidFill>
                  <a:srgbClr val="FFC000"/>
                </a:solidFill>
              </a:rPr>
              <a:t>11)</a:t>
            </a:r>
            <a:endParaRPr lang="en-CA" dirty="0">
              <a:solidFill>
                <a:srgbClr val="FFC000"/>
              </a:solidFill>
            </a:endParaRPr>
          </a:p>
          <a:p>
            <a:pPr algn="l"/>
            <a:endParaRPr lang="en-CA" dirty="0"/>
          </a:p>
        </p:txBody>
      </p:sp>
      <p:sp>
        <p:nvSpPr>
          <p:cNvPr id="18" name="TextBox 17"/>
          <p:cNvSpPr txBox="1"/>
          <p:nvPr/>
        </p:nvSpPr>
        <p:spPr>
          <a:xfrm>
            <a:off x="5143500" y="1703926"/>
            <a:ext cx="2781300" cy="1169551"/>
          </a:xfrm>
          <a:prstGeom prst="rect">
            <a:avLst/>
          </a:prstGeom>
          <a:noFill/>
        </p:spPr>
        <p:txBody>
          <a:bodyPr wrap="square" rtlCol="0">
            <a:spAutoFit/>
          </a:bodyPr>
          <a:lstStyle/>
          <a:p>
            <a:pPr algn="l"/>
            <a:endParaRPr lang="en-CA" dirty="0" smtClean="0"/>
          </a:p>
          <a:p>
            <a:pPr algn="l"/>
            <a:endParaRPr lang="en-CA" dirty="0"/>
          </a:p>
          <a:p>
            <a:pPr algn="l"/>
            <a:endParaRPr lang="en-CA" dirty="0" smtClean="0"/>
          </a:p>
          <a:p>
            <a:pPr algn="l"/>
            <a:r>
              <a:rPr lang="en-CA" dirty="0" smtClean="0">
                <a:solidFill>
                  <a:srgbClr val="FFC000"/>
                </a:solidFill>
              </a:rPr>
              <a:t>(-) PEVs are “Strange” (9)</a:t>
            </a:r>
            <a:endParaRPr lang="en-CA" dirty="0">
              <a:solidFill>
                <a:srgbClr val="FFC000"/>
              </a:solidFill>
            </a:endParaRPr>
          </a:p>
          <a:p>
            <a:pPr algn="l"/>
            <a:endParaRPr lang="en-CA" dirty="0"/>
          </a:p>
        </p:txBody>
      </p:sp>
      <p:sp>
        <p:nvSpPr>
          <p:cNvPr id="20" name="Rounded Rectangular Callout 19"/>
          <p:cNvSpPr/>
          <p:nvPr/>
        </p:nvSpPr>
        <p:spPr>
          <a:xfrm>
            <a:off x="5884367" y="4232107"/>
            <a:ext cx="3082424" cy="908085"/>
          </a:xfrm>
          <a:prstGeom prst="wedgeRoundRectCallout">
            <a:avLst>
              <a:gd name="adj1" fmla="val -44093"/>
              <a:gd name="adj2" fmla="val -230042"/>
              <a:gd name="adj3" fmla="val 16667"/>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CA" sz="1600" dirty="0" smtClean="0">
                <a:solidFill>
                  <a:srgbClr val="000000"/>
                </a:solidFill>
              </a:rPr>
              <a:t>“It </a:t>
            </a:r>
            <a:r>
              <a:rPr lang="en-CA" sz="1600" dirty="0">
                <a:solidFill>
                  <a:srgbClr val="000000"/>
                </a:solidFill>
              </a:rPr>
              <a:t>just seems kind of… a little bit kind of out there.” – Mrs. Chen</a:t>
            </a:r>
          </a:p>
        </p:txBody>
      </p:sp>
    </p:spTree>
    <p:extLst>
      <p:ext uri="{BB962C8B-B14F-4D97-AF65-F5344CB8AC3E}">
        <p14:creationId xmlns:p14="http://schemas.microsoft.com/office/powerpoint/2010/main" val="21137364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ChangeArrowheads="1"/>
          </p:cNvSpPr>
          <p:nvPr/>
        </p:nvSpPr>
        <p:spPr bwMode="auto">
          <a:xfrm>
            <a:off x="2362200" y="1485750"/>
            <a:ext cx="2819400" cy="1628775"/>
          </a:xfrm>
          <a:prstGeom prst="rect">
            <a:avLst/>
          </a:prstGeom>
          <a:noFill/>
          <a:ln w="9525">
            <a:solidFill>
              <a:schemeClr val="tx1"/>
            </a:solidFill>
            <a:miter lim="800000"/>
            <a:headEnd/>
            <a:tailEnd/>
          </a:ln>
        </p:spPr>
        <p:txBody>
          <a:bodyPr wrap="none" anchor="ctr"/>
          <a:lstStyle/>
          <a:p>
            <a:pPr algn="l" eaLnBrk="0" hangingPunct="0"/>
            <a:endParaRPr lang="en-US" sz="2400" dirty="0">
              <a:latin typeface="Garamond" pitchFamily="18" charset="0"/>
            </a:endParaRPr>
          </a:p>
        </p:txBody>
      </p:sp>
      <p:sp>
        <p:nvSpPr>
          <p:cNvPr id="26627" name="Rectangle 3"/>
          <p:cNvSpPr>
            <a:spLocks noChangeArrowheads="1"/>
          </p:cNvSpPr>
          <p:nvPr/>
        </p:nvSpPr>
        <p:spPr bwMode="auto">
          <a:xfrm>
            <a:off x="5181600" y="1485750"/>
            <a:ext cx="2743200" cy="1628775"/>
          </a:xfrm>
          <a:prstGeom prst="rect">
            <a:avLst/>
          </a:prstGeom>
          <a:noFill/>
          <a:ln w="9525">
            <a:solidFill>
              <a:schemeClr val="tx1"/>
            </a:solidFill>
            <a:miter lim="800000"/>
            <a:headEnd/>
            <a:tailEnd/>
          </a:ln>
        </p:spPr>
        <p:txBody>
          <a:bodyPr wrap="none" anchor="ctr"/>
          <a:lstStyle/>
          <a:p>
            <a:pPr algn="l"/>
            <a:endParaRPr lang="en-US" sz="2400" dirty="0">
              <a:latin typeface="Garamond" pitchFamily="18" charset="0"/>
            </a:endParaRPr>
          </a:p>
        </p:txBody>
      </p:sp>
      <p:sp>
        <p:nvSpPr>
          <p:cNvPr id="26628" name="Text Box 4"/>
          <p:cNvSpPr txBox="1">
            <a:spLocks noChangeArrowheads="1"/>
          </p:cNvSpPr>
          <p:nvPr/>
        </p:nvSpPr>
        <p:spPr bwMode="auto">
          <a:xfrm>
            <a:off x="5791200" y="634850"/>
            <a:ext cx="1447800" cy="519112"/>
          </a:xfrm>
          <a:prstGeom prst="rect">
            <a:avLst/>
          </a:prstGeom>
          <a:noFill/>
          <a:ln w="9525">
            <a:noFill/>
            <a:miter lim="800000"/>
            <a:headEnd/>
            <a:tailEnd/>
          </a:ln>
        </p:spPr>
        <p:txBody>
          <a:bodyPr wrap="none">
            <a:spAutoFit/>
          </a:bodyPr>
          <a:lstStyle/>
          <a:p>
            <a:pPr eaLnBrk="0" hangingPunct="0"/>
            <a:r>
              <a:rPr lang="en-US" sz="2800">
                <a:solidFill>
                  <a:schemeClr val="hlink"/>
                </a:solidFill>
                <a:latin typeface="Garamond" pitchFamily="18" charset="0"/>
              </a:rPr>
              <a:t>Symbolic</a:t>
            </a:r>
          </a:p>
        </p:txBody>
      </p:sp>
      <p:sp>
        <p:nvSpPr>
          <p:cNvPr id="26629" name="Text Box 5"/>
          <p:cNvSpPr txBox="1">
            <a:spLocks noChangeArrowheads="1"/>
          </p:cNvSpPr>
          <p:nvPr/>
        </p:nvSpPr>
        <p:spPr bwMode="auto">
          <a:xfrm>
            <a:off x="2913063" y="634850"/>
            <a:ext cx="1658937" cy="519112"/>
          </a:xfrm>
          <a:prstGeom prst="rect">
            <a:avLst/>
          </a:prstGeom>
          <a:noFill/>
          <a:ln w="9525">
            <a:noFill/>
            <a:miter lim="800000"/>
            <a:headEnd/>
            <a:tailEnd/>
          </a:ln>
        </p:spPr>
        <p:txBody>
          <a:bodyPr wrap="none">
            <a:spAutoFit/>
          </a:bodyPr>
          <a:lstStyle/>
          <a:p>
            <a:pPr eaLnBrk="0" hangingPunct="0"/>
            <a:r>
              <a:rPr lang="en-US" sz="2800">
                <a:solidFill>
                  <a:schemeClr val="hlink"/>
                </a:solidFill>
                <a:latin typeface="Garamond" pitchFamily="18" charset="0"/>
              </a:rPr>
              <a:t>Functional</a:t>
            </a:r>
          </a:p>
        </p:txBody>
      </p:sp>
      <p:sp>
        <p:nvSpPr>
          <p:cNvPr id="26630" name="Line 6"/>
          <p:cNvSpPr>
            <a:spLocks noChangeShapeType="1"/>
          </p:cNvSpPr>
          <p:nvPr/>
        </p:nvSpPr>
        <p:spPr bwMode="auto">
          <a:xfrm>
            <a:off x="2438400" y="1257150"/>
            <a:ext cx="5410200" cy="0"/>
          </a:xfrm>
          <a:prstGeom prst="line">
            <a:avLst/>
          </a:prstGeom>
          <a:noFill/>
          <a:ln w="31750">
            <a:solidFill>
              <a:schemeClr val="tx1"/>
            </a:solidFill>
            <a:round/>
            <a:headEnd type="triangle" w="lg" len="med"/>
            <a:tailEnd type="triangle" w="lg" len="med"/>
          </a:ln>
        </p:spPr>
        <p:txBody>
          <a:bodyPr/>
          <a:lstStyle/>
          <a:p>
            <a:endParaRPr lang="en-US"/>
          </a:p>
        </p:txBody>
      </p:sp>
      <p:sp>
        <p:nvSpPr>
          <p:cNvPr id="26631" name="Line 7"/>
          <p:cNvSpPr>
            <a:spLocks noChangeShapeType="1"/>
          </p:cNvSpPr>
          <p:nvPr/>
        </p:nvSpPr>
        <p:spPr bwMode="auto">
          <a:xfrm>
            <a:off x="1981200" y="1485750"/>
            <a:ext cx="0" cy="3200400"/>
          </a:xfrm>
          <a:prstGeom prst="line">
            <a:avLst/>
          </a:prstGeom>
          <a:noFill/>
          <a:ln w="31750">
            <a:solidFill>
              <a:schemeClr val="tx1"/>
            </a:solidFill>
            <a:round/>
            <a:headEnd type="triangle" w="lg" len="med"/>
            <a:tailEnd type="triangle" w="lg" len="med"/>
          </a:ln>
        </p:spPr>
        <p:txBody>
          <a:bodyPr/>
          <a:lstStyle/>
          <a:p>
            <a:endParaRPr lang="en-US"/>
          </a:p>
        </p:txBody>
      </p:sp>
      <p:sp>
        <p:nvSpPr>
          <p:cNvPr id="26632" name="Text Box 8"/>
          <p:cNvSpPr txBox="1">
            <a:spLocks noChangeArrowheads="1"/>
          </p:cNvSpPr>
          <p:nvPr/>
        </p:nvSpPr>
        <p:spPr bwMode="auto">
          <a:xfrm>
            <a:off x="228600" y="1652437"/>
            <a:ext cx="1146175" cy="519113"/>
          </a:xfrm>
          <a:prstGeom prst="rect">
            <a:avLst/>
          </a:prstGeom>
          <a:noFill/>
          <a:ln w="9525">
            <a:noFill/>
            <a:miter lim="800000"/>
            <a:headEnd/>
            <a:tailEnd/>
          </a:ln>
        </p:spPr>
        <p:txBody>
          <a:bodyPr wrap="none">
            <a:spAutoFit/>
          </a:bodyPr>
          <a:lstStyle/>
          <a:p>
            <a:pPr eaLnBrk="0" hangingPunct="0"/>
            <a:r>
              <a:rPr lang="en-US" sz="2800">
                <a:solidFill>
                  <a:schemeClr val="hlink"/>
                </a:solidFill>
                <a:latin typeface="Garamond" pitchFamily="18" charset="0"/>
              </a:rPr>
              <a:t>Private</a:t>
            </a:r>
          </a:p>
        </p:txBody>
      </p:sp>
      <p:sp>
        <p:nvSpPr>
          <p:cNvPr id="26633" name="Rectangle 9"/>
          <p:cNvSpPr>
            <a:spLocks noChangeArrowheads="1"/>
          </p:cNvSpPr>
          <p:nvPr/>
        </p:nvSpPr>
        <p:spPr bwMode="auto">
          <a:xfrm>
            <a:off x="228600" y="3557437"/>
            <a:ext cx="1239838" cy="519113"/>
          </a:xfrm>
          <a:prstGeom prst="rect">
            <a:avLst/>
          </a:prstGeom>
          <a:noFill/>
          <a:ln w="9525">
            <a:noFill/>
            <a:miter lim="800000"/>
            <a:headEnd/>
            <a:tailEnd/>
          </a:ln>
        </p:spPr>
        <p:txBody>
          <a:bodyPr wrap="none">
            <a:spAutoFit/>
          </a:bodyPr>
          <a:lstStyle/>
          <a:p>
            <a:pPr eaLnBrk="0" hangingPunct="0"/>
            <a:r>
              <a:rPr lang="en-US" sz="2800">
                <a:solidFill>
                  <a:schemeClr val="hlink"/>
                </a:solidFill>
                <a:latin typeface="Garamond" pitchFamily="18" charset="0"/>
              </a:rPr>
              <a:t>Societal</a:t>
            </a:r>
          </a:p>
        </p:txBody>
      </p:sp>
      <p:sp>
        <p:nvSpPr>
          <p:cNvPr id="275466" name="Rectangle 10"/>
          <p:cNvSpPr>
            <a:spLocks noChangeArrowheads="1"/>
          </p:cNvSpPr>
          <p:nvPr/>
        </p:nvSpPr>
        <p:spPr bwMode="auto">
          <a:xfrm>
            <a:off x="2362200" y="3117700"/>
            <a:ext cx="2819400" cy="1628775"/>
          </a:xfrm>
          <a:prstGeom prst="rect">
            <a:avLst/>
          </a:prstGeom>
          <a:noFill/>
          <a:ln w="9525">
            <a:solidFill>
              <a:schemeClr val="tx1"/>
            </a:solidFill>
            <a:miter lim="800000"/>
            <a:headEnd/>
            <a:tailEnd/>
          </a:ln>
        </p:spPr>
        <p:txBody>
          <a:bodyPr wrap="none" anchor="ctr"/>
          <a:lstStyle/>
          <a:p>
            <a:pPr algn="l" eaLnBrk="0" hangingPunct="0"/>
            <a:endParaRPr lang="en-US" sz="2400" dirty="0">
              <a:latin typeface="Garamond" pitchFamily="18" charset="0"/>
            </a:endParaRPr>
          </a:p>
        </p:txBody>
      </p:sp>
      <p:sp>
        <p:nvSpPr>
          <p:cNvPr id="275467" name="Rectangle 11"/>
          <p:cNvSpPr>
            <a:spLocks noChangeArrowheads="1"/>
          </p:cNvSpPr>
          <p:nvPr/>
        </p:nvSpPr>
        <p:spPr bwMode="auto">
          <a:xfrm>
            <a:off x="5181600" y="3117700"/>
            <a:ext cx="2743200" cy="1628775"/>
          </a:xfrm>
          <a:prstGeom prst="rect">
            <a:avLst/>
          </a:prstGeom>
          <a:noFill/>
          <a:ln w="9525">
            <a:solidFill>
              <a:schemeClr val="tx1"/>
            </a:solidFill>
            <a:miter lim="800000"/>
            <a:headEnd/>
            <a:tailEnd/>
          </a:ln>
        </p:spPr>
        <p:txBody>
          <a:bodyPr wrap="none" anchor="ctr"/>
          <a:lstStyle/>
          <a:p>
            <a:pPr eaLnBrk="0" hangingPunct="0"/>
            <a:endParaRPr lang="en-US" sz="2400" dirty="0">
              <a:latin typeface="Garamond" pitchFamily="18" charset="0"/>
            </a:endParaRPr>
          </a:p>
        </p:txBody>
      </p:sp>
      <p:sp>
        <p:nvSpPr>
          <p:cNvPr id="15372" name="Rectangle 12"/>
          <p:cNvSpPr>
            <a:spLocks/>
          </p:cNvSpPr>
          <p:nvPr/>
        </p:nvSpPr>
        <p:spPr bwMode="auto">
          <a:xfrm>
            <a:off x="440094" y="-27449"/>
            <a:ext cx="8229600" cy="604838"/>
          </a:xfrm>
          <a:prstGeom prst="rect">
            <a:avLst/>
          </a:prstGeom>
          <a:noFill/>
          <a:ln w="9525">
            <a:noFill/>
            <a:miter lim="800000"/>
            <a:headEnd/>
            <a:tailEnd/>
          </a:ln>
        </p:spPr>
        <p:txBody>
          <a:bodyPr/>
          <a:lstStyle/>
          <a:p>
            <a:pPr algn="ctr">
              <a:defRPr/>
            </a:pPr>
            <a:r>
              <a:rPr lang="en-US" sz="2800" b="1" dirty="0" smtClean="0">
                <a:effectLst>
                  <a:outerShdw blurRad="38100" dist="38100" dir="2700000" algn="tl">
                    <a:srgbClr val="000000"/>
                  </a:outerShdw>
                </a:effectLst>
              </a:rPr>
              <a:t>Perceptions regarding PEVs</a:t>
            </a:r>
            <a:endParaRPr lang="en-US" sz="3200" b="1" u="sng" dirty="0">
              <a:effectLst>
                <a:outerShdw blurRad="38100" dist="38100" dir="2700000" algn="tl">
                  <a:srgbClr val="000000"/>
                </a:outerShdw>
              </a:effectLst>
            </a:endParaRPr>
          </a:p>
        </p:txBody>
      </p:sp>
      <p:sp>
        <p:nvSpPr>
          <p:cNvPr id="15" name="TextBox 14"/>
          <p:cNvSpPr txBox="1"/>
          <p:nvPr/>
        </p:nvSpPr>
        <p:spPr>
          <a:xfrm>
            <a:off x="2485944" y="1507172"/>
            <a:ext cx="2781300" cy="1815882"/>
          </a:xfrm>
          <a:prstGeom prst="rect">
            <a:avLst/>
          </a:prstGeom>
          <a:noFill/>
        </p:spPr>
        <p:txBody>
          <a:bodyPr wrap="square" rtlCol="0">
            <a:spAutoFit/>
          </a:bodyPr>
          <a:lstStyle/>
          <a:p>
            <a:pPr algn="l"/>
            <a:r>
              <a:rPr lang="en-CA" dirty="0" smtClean="0">
                <a:solidFill>
                  <a:schemeClr val="tx2">
                    <a:lumMod val="50000"/>
                  </a:schemeClr>
                </a:solidFill>
              </a:rPr>
              <a:t>(+) Saving money (19)</a:t>
            </a:r>
          </a:p>
          <a:p>
            <a:pPr algn="l"/>
            <a:r>
              <a:rPr lang="en-CA" dirty="0" smtClean="0">
                <a:solidFill>
                  <a:schemeClr val="tx2">
                    <a:lumMod val="50000"/>
                  </a:schemeClr>
                </a:solidFill>
              </a:rPr>
              <a:t>(+) PHEV range (12)</a:t>
            </a:r>
          </a:p>
          <a:p>
            <a:pPr algn="l"/>
            <a:r>
              <a:rPr lang="en-CA" dirty="0" smtClean="0">
                <a:solidFill>
                  <a:schemeClr val="tx2">
                    <a:lumMod val="50000"/>
                  </a:schemeClr>
                </a:solidFill>
              </a:rPr>
              <a:t>(+) Home charge (3)</a:t>
            </a:r>
          </a:p>
          <a:p>
            <a:pPr algn="l"/>
            <a:endParaRPr lang="en-CA" dirty="0" smtClean="0"/>
          </a:p>
          <a:p>
            <a:pPr algn="l"/>
            <a:r>
              <a:rPr lang="en-CA" dirty="0" smtClean="0">
                <a:solidFill>
                  <a:srgbClr val="FFC000"/>
                </a:solidFill>
              </a:rPr>
              <a:t>(-) BEV range (12)</a:t>
            </a:r>
          </a:p>
          <a:p>
            <a:pPr algn="l"/>
            <a:r>
              <a:rPr lang="en-CA" dirty="0">
                <a:solidFill>
                  <a:srgbClr val="FFC000"/>
                </a:solidFill>
              </a:rPr>
              <a:t>(-) </a:t>
            </a:r>
            <a:r>
              <a:rPr lang="en-CA" dirty="0" smtClean="0">
                <a:solidFill>
                  <a:srgbClr val="FFC000"/>
                </a:solidFill>
              </a:rPr>
              <a:t>Charge inconvenience (15)</a:t>
            </a:r>
            <a:endParaRPr lang="en-CA" dirty="0">
              <a:solidFill>
                <a:srgbClr val="FFC000"/>
              </a:solidFill>
            </a:endParaRPr>
          </a:p>
          <a:p>
            <a:pPr algn="l"/>
            <a:r>
              <a:rPr lang="en-CA" dirty="0">
                <a:solidFill>
                  <a:srgbClr val="FFC000"/>
                </a:solidFill>
              </a:rPr>
              <a:t>(-) </a:t>
            </a:r>
            <a:r>
              <a:rPr lang="en-CA" dirty="0" smtClean="0">
                <a:solidFill>
                  <a:srgbClr val="FFC000"/>
                </a:solidFill>
              </a:rPr>
              <a:t>Maintenance? </a:t>
            </a:r>
            <a:r>
              <a:rPr lang="en-CA" dirty="0">
                <a:solidFill>
                  <a:srgbClr val="FFC000"/>
                </a:solidFill>
              </a:rPr>
              <a:t>(</a:t>
            </a:r>
            <a:r>
              <a:rPr lang="en-CA" dirty="0" smtClean="0">
                <a:solidFill>
                  <a:srgbClr val="FFC000"/>
                </a:solidFill>
              </a:rPr>
              <a:t>11)</a:t>
            </a:r>
            <a:endParaRPr lang="en-CA" dirty="0">
              <a:solidFill>
                <a:srgbClr val="FFC000"/>
              </a:solidFill>
            </a:endParaRPr>
          </a:p>
          <a:p>
            <a:pPr algn="l"/>
            <a:endParaRPr lang="en-CA" dirty="0"/>
          </a:p>
        </p:txBody>
      </p:sp>
      <p:sp>
        <p:nvSpPr>
          <p:cNvPr id="18" name="TextBox 17"/>
          <p:cNvSpPr txBox="1"/>
          <p:nvPr/>
        </p:nvSpPr>
        <p:spPr>
          <a:xfrm>
            <a:off x="5143500" y="1703926"/>
            <a:ext cx="2781300" cy="1169551"/>
          </a:xfrm>
          <a:prstGeom prst="rect">
            <a:avLst/>
          </a:prstGeom>
          <a:noFill/>
        </p:spPr>
        <p:txBody>
          <a:bodyPr wrap="square" rtlCol="0">
            <a:spAutoFit/>
          </a:bodyPr>
          <a:lstStyle/>
          <a:p>
            <a:pPr algn="l"/>
            <a:endParaRPr lang="en-CA" dirty="0" smtClean="0"/>
          </a:p>
          <a:p>
            <a:pPr algn="l"/>
            <a:endParaRPr lang="en-CA" dirty="0"/>
          </a:p>
          <a:p>
            <a:pPr algn="l"/>
            <a:endParaRPr lang="en-CA" dirty="0" smtClean="0"/>
          </a:p>
          <a:p>
            <a:pPr algn="l"/>
            <a:r>
              <a:rPr lang="en-CA" dirty="0" smtClean="0">
                <a:solidFill>
                  <a:srgbClr val="FFC000"/>
                </a:solidFill>
              </a:rPr>
              <a:t>(-) PEVs are “Strange” (9)</a:t>
            </a:r>
            <a:endParaRPr lang="en-CA" dirty="0">
              <a:solidFill>
                <a:srgbClr val="FFC000"/>
              </a:solidFill>
            </a:endParaRPr>
          </a:p>
          <a:p>
            <a:pPr algn="l"/>
            <a:endParaRPr lang="en-CA" dirty="0"/>
          </a:p>
        </p:txBody>
      </p:sp>
      <p:sp>
        <p:nvSpPr>
          <p:cNvPr id="19" name="TextBox 18"/>
          <p:cNvSpPr txBox="1"/>
          <p:nvPr/>
        </p:nvSpPr>
        <p:spPr>
          <a:xfrm>
            <a:off x="2485944" y="3140434"/>
            <a:ext cx="2781300" cy="1384995"/>
          </a:xfrm>
          <a:prstGeom prst="rect">
            <a:avLst/>
          </a:prstGeom>
          <a:noFill/>
        </p:spPr>
        <p:txBody>
          <a:bodyPr wrap="square" rtlCol="0">
            <a:spAutoFit/>
          </a:bodyPr>
          <a:lstStyle/>
          <a:p>
            <a:pPr algn="l"/>
            <a:r>
              <a:rPr lang="en-CA" dirty="0" smtClean="0">
                <a:solidFill>
                  <a:schemeClr val="tx2">
                    <a:lumMod val="50000"/>
                  </a:schemeClr>
                </a:solidFill>
              </a:rPr>
              <a:t>(+) Cuts pollution (19)</a:t>
            </a:r>
          </a:p>
          <a:p>
            <a:pPr algn="l"/>
            <a:endParaRPr lang="en-CA" dirty="0" smtClean="0">
              <a:solidFill>
                <a:schemeClr val="tx2">
                  <a:lumMod val="50000"/>
                </a:schemeClr>
              </a:solidFill>
            </a:endParaRPr>
          </a:p>
          <a:p>
            <a:pPr algn="l"/>
            <a:endParaRPr lang="en-CA" dirty="0" smtClean="0"/>
          </a:p>
          <a:p>
            <a:pPr algn="l"/>
            <a:r>
              <a:rPr lang="en-CA" dirty="0" smtClean="0">
                <a:solidFill>
                  <a:srgbClr val="FFC000"/>
                </a:solidFill>
              </a:rPr>
              <a:t>(-) Toxic batteries? (4)</a:t>
            </a:r>
          </a:p>
          <a:p>
            <a:pPr algn="l"/>
            <a:endParaRPr lang="en-CA" dirty="0">
              <a:solidFill>
                <a:srgbClr val="FFC000"/>
              </a:solidFill>
            </a:endParaRPr>
          </a:p>
          <a:p>
            <a:pPr algn="l"/>
            <a:endParaRPr lang="en-CA" dirty="0"/>
          </a:p>
        </p:txBody>
      </p:sp>
      <p:sp>
        <p:nvSpPr>
          <p:cNvPr id="16" name="Rounded Rectangular Callout 15"/>
          <p:cNvSpPr/>
          <p:nvPr/>
        </p:nvSpPr>
        <p:spPr>
          <a:xfrm>
            <a:off x="6061576" y="3715466"/>
            <a:ext cx="3082424" cy="908085"/>
          </a:xfrm>
          <a:prstGeom prst="wedgeRoundRectCallout">
            <a:avLst>
              <a:gd name="adj1" fmla="val -102826"/>
              <a:gd name="adj2" fmla="val -98345"/>
              <a:gd name="adj3" fmla="val 16667"/>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CA" sz="1600" dirty="0">
                <a:solidFill>
                  <a:srgbClr val="000000"/>
                </a:solidFill>
              </a:rPr>
              <a:t>“I imagine environmentally they're probably really good.” – Mr. Chen</a:t>
            </a:r>
          </a:p>
        </p:txBody>
      </p:sp>
      <p:sp>
        <p:nvSpPr>
          <p:cNvPr id="17" name="Rounded Rectangular Callout 16"/>
          <p:cNvSpPr/>
          <p:nvPr/>
        </p:nvSpPr>
        <p:spPr>
          <a:xfrm>
            <a:off x="4664657" y="4995128"/>
            <a:ext cx="3260143" cy="1067996"/>
          </a:xfrm>
          <a:prstGeom prst="wedgeRoundRectCallout">
            <a:avLst>
              <a:gd name="adj1" fmla="val -55957"/>
              <a:gd name="adj2" fmla="val -146621"/>
              <a:gd name="adj3" fmla="val 16667"/>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CA" sz="1600" dirty="0">
                <a:solidFill>
                  <a:srgbClr val="000000"/>
                </a:solidFill>
              </a:rPr>
              <a:t>“[W]hat do you do with the battery afterwards? … to recycle these things is just a bitch</a:t>
            </a:r>
            <a:r>
              <a:rPr lang="en-CA" sz="1600" dirty="0" smtClean="0">
                <a:solidFill>
                  <a:srgbClr val="000000"/>
                </a:solidFill>
              </a:rPr>
              <a:t>.” – </a:t>
            </a:r>
            <a:r>
              <a:rPr lang="en-CA" sz="1600" dirty="0">
                <a:solidFill>
                  <a:srgbClr val="000000"/>
                </a:solidFill>
              </a:rPr>
              <a:t>Al</a:t>
            </a:r>
          </a:p>
        </p:txBody>
      </p:sp>
    </p:spTree>
    <p:extLst>
      <p:ext uri="{BB962C8B-B14F-4D97-AF65-F5344CB8AC3E}">
        <p14:creationId xmlns:p14="http://schemas.microsoft.com/office/powerpoint/2010/main" val="24210553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ChangeArrowheads="1"/>
          </p:cNvSpPr>
          <p:nvPr/>
        </p:nvSpPr>
        <p:spPr bwMode="auto">
          <a:xfrm>
            <a:off x="2362200" y="1485750"/>
            <a:ext cx="2819400" cy="1628775"/>
          </a:xfrm>
          <a:prstGeom prst="rect">
            <a:avLst/>
          </a:prstGeom>
          <a:noFill/>
          <a:ln w="9525">
            <a:solidFill>
              <a:schemeClr val="tx1"/>
            </a:solidFill>
            <a:miter lim="800000"/>
            <a:headEnd/>
            <a:tailEnd/>
          </a:ln>
        </p:spPr>
        <p:txBody>
          <a:bodyPr wrap="none" anchor="ctr"/>
          <a:lstStyle/>
          <a:p>
            <a:pPr algn="l" eaLnBrk="0" hangingPunct="0"/>
            <a:endParaRPr lang="en-US" sz="2400" dirty="0">
              <a:latin typeface="Garamond" pitchFamily="18" charset="0"/>
            </a:endParaRPr>
          </a:p>
        </p:txBody>
      </p:sp>
      <p:sp>
        <p:nvSpPr>
          <p:cNvPr id="26627" name="Rectangle 3"/>
          <p:cNvSpPr>
            <a:spLocks noChangeArrowheads="1"/>
          </p:cNvSpPr>
          <p:nvPr/>
        </p:nvSpPr>
        <p:spPr bwMode="auto">
          <a:xfrm>
            <a:off x="5181600" y="1485750"/>
            <a:ext cx="2743200" cy="1628775"/>
          </a:xfrm>
          <a:prstGeom prst="rect">
            <a:avLst/>
          </a:prstGeom>
          <a:noFill/>
          <a:ln w="9525">
            <a:solidFill>
              <a:schemeClr val="tx1"/>
            </a:solidFill>
            <a:miter lim="800000"/>
            <a:headEnd/>
            <a:tailEnd/>
          </a:ln>
        </p:spPr>
        <p:txBody>
          <a:bodyPr wrap="none" anchor="ctr"/>
          <a:lstStyle/>
          <a:p>
            <a:pPr algn="l"/>
            <a:endParaRPr lang="en-US" sz="2400" dirty="0">
              <a:latin typeface="Garamond" pitchFamily="18" charset="0"/>
            </a:endParaRPr>
          </a:p>
        </p:txBody>
      </p:sp>
      <p:sp>
        <p:nvSpPr>
          <p:cNvPr id="26628" name="Text Box 4"/>
          <p:cNvSpPr txBox="1">
            <a:spLocks noChangeArrowheads="1"/>
          </p:cNvSpPr>
          <p:nvPr/>
        </p:nvSpPr>
        <p:spPr bwMode="auto">
          <a:xfrm>
            <a:off x="5791200" y="634850"/>
            <a:ext cx="1447800" cy="519112"/>
          </a:xfrm>
          <a:prstGeom prst="rect">
            <a:avLst/>
          </a:prstGeom>
          <a:noFill/>
          <a:ln w="9525">
            <a:noFill/>
            <a:miter lim="800000"/>
            <a:headEnd/>
            <a:tailEnd/>
          </a:ln>
        </p:spPr>
        <p:txBody>
          <a:bodyPr wrap="none">
            <a:spAutoFit/>
          </a:bodyPr>
          <a:lstStyle/>
          <a:p>
            <a:pPr eaLnBrk="0" hangingPunct="0"/>
            <a:r>
              <a:rPr lang="en-US" sz="2800">
                <a:solidFill>
                  <a:schemeClr val="hlink"/>
                </a:solidFill>
                <a:latin typeface="Garamond" pitchFamily="18" charset="0"/>
              </a:rPr>
              <a:t>Symbolic</a:t>
            </a:r>
          </a:p>
        </p:txBody>
      </p:sp>
      <p:sp>
        <p:nvSpPr>
          <p:cNvPr id="26629" name="Text Box 5"/>
          <p:cNvSpPr txBox="1">
            <a:spLocks noChangeArrowheads="1"/>
          </p:cNvSpPr>
          <p:nvPr/>
        </p:nvSpPr>
        <p:spPr bwMode="auto">
          <a:xfrm>
            <a:off x="2913063" y="634850"/>
            <a:ext cx="1658937" cy="519112"/>
          </a:xfrm>
          <a:prstGeom prst="rect">
            <a:avLst/>
          </a:prstGeom>
          <a:noFill/>
          <a:ln w="9525">
            <a:noFill/>
            <a:miter lim="800000"/>
            <a:headEnd/>
            <a:tailEnd/>
          </a:ln>
        </p:spPr>
        <p:txBody>
          <a:bodyPr wrap="none">
            <a:spAutoFit/>
          </a:bodyPr>
          <a:lstStyle/>
          <a:p>
            <a:pPr eaLnBrk="0" hangingPunct="0"/>
            <a:r>
              <a:rPr lang="en-US" sz="2800">
                <a:solidFill>
                  <a:schemeClr val="hlink"/>
                </a:solidFill>
                <a:latin typeface="Garamond" pitchFamily="18" charset="0"/>
              </a:rPr>
              <a:t>Functional</a:t>
            </a:r>
          </a:p>
        </p:txBody>
      </p:sp>
      <p:sp>
        <p:nvSpPr>
          <p:cNvPr id="26630" name="Line 6"/>
          <p:cNvSpPr>
            <a:spLocks noChangeShapeType="1"/>
          </p:cNvSpPr>
          <p:nvPr/>
        </p:nvSpPr>
        <p:spPr bwMode="auto">
          <a:xfrm>
            <a:off x="2438400" y="1257150"/>
            <a:ext cx="5410200" cy="0"/>
          </a:xfrm>
          <a:prstGeom prst="line">
            <a:avLst/>
          </a:prstGeom>
          <a:noFill/>
          <a:ln w="31750">
            <a:solidFill>
              <a:schemeClr val="tx1"/>
            </a:solidFill>
            <a:round/>
            <a:headEnd type="triangle" w="lg" len="med"/>
            <a:tailEnd type="triangle" w="lg" len="med"/>
          </a:ln>
        </p:spPr>
        <p:txBody>
          <a:bodyPr/>
          <a:lstStyle/>
          <a:p>
            <a:endParaRPr lang="en-US"/>
          </a:p>
        </p:txBody>
      </p:sp>
      <p:sp>
        <p:nvSpPr>
          <p:cNvPr id="26631" name="Line 7"/>
          <p:cNvSpPr>
            <a:spLocks noChangeShapeType="1"/>
          </p:cNvSpPr>
          <p:nvPr/>
        </p:nvSpPr>
        <p:spPr bwMode="auto">
          <a:xfrm>
            <a:off x="1981200" y="1485750"/>
            <a:ext cx="0" cy="3200400"/>
          </a:xfrm>
          <a:prstGeom prst="line">
            <a:avLst/>
          </a:prstGeom>
          <a:noFill/>
          <a:ln w="31750">
            <a:solidFill>
              <a:schemeClr val="tx1"/>
            </a:solidFill>
            <a:round/>
            <a:headEnd type="triangle" w="lg" len="med"/>
            <a:tailEnd type="triangle" w="lg" len="med"/>
          </a:ln>
        </p:spPr>
        <p:txBody>
          <a:bodyPr/>
          <a:lstStyle/>
          <a:p>
            <a:endParaRPr lang="en-US"/>
          </a:p>
        </p:txBody>
      </p:sp>
      <p:sp>
        <p:nvSpPr>
          <p:cNvPr id="26632" name="Text Box 8"/>
          <p:cNvSpPr txBox="1">
            <a:spLocks noChangeArrowheads="1"/>
          </p:cNvSpPr>
          <p:nvPr/>
        </p:nvSpPr>
        <p:spPr bwMode="auto">
          <a:xfrm>
            <a:off x="228600" y="1652437"/>
            <a:ext cx="1146175" cy="519113"/>
          </a:xfrm>
          <a:prstGeom prst="rect">
            <a:avLst/>
          </a:prstGeom>
          <a:noFill/>
          <a:ln w="9525">
            <a:noFill/>
            <a:miter lim="800000"/>
            <a:headEnd/>
            <a:tailEnd/>
          </a:ln>
        </p:spPr>
        <p:txBody>
          <a:bodyPr wrap="none">
            <a:spAutoFit/>
          </a:bodyPr>
          <a:lstStyle/>
          <a:p>
            <a:pPr eaLnBrk="0" hangingPunct="0"/>
            <a:r>
              <a:rPr lang="en-US" sz="2800">
                <a:solidFill>
                  <a:schemeClr val="hlink"/>
                </a:solidFill>
                <a:latin typeface="Garamond" pitchFamily="18" charset="0"/>
              </a:rPr>
              <a:t>Private</a:t>
            </a:r>
          </a:p>
        </p:txBody>
      </p:sp>
      <p:sp>
        <p:nvSpPr>
          <p:cNvPr id="26633" name="Rectangle 9"/>
          <p:cNvSpPr>
            <a:spLocks noChangeArrowheads="1"/>
          </p:cNvSpPr>
          <p:nvPr/>
        </p:nvSpPr>
        <p:spPr bwMode="auto">
          <a:xfrm>
            <a:off x="228600" y="3557437"/>
            <a:ext cx="1239838" cy="519113"/>
          </a:xfrm>
          <a:prstGeom prst="rect">
            <a:avLst/>
          </a:prstGeom>
          <a:noFill/>
          <a:ln w="9525">
            <a:noFill/>
            <a:miter lim="800000"/>
            <a:headEnd/>
            <a:tailEnd/>
          </a:ln>
        </p:spPr>
        <p:txBody>
          <a:bodyPr wrap="none">
            <a:spAutoFit/>
          </a:bodyPr>
          <a:lstStyle/>
          <a:p>
            <a:pPr eaLnBrk="0" hangingPunct="0"/>
            <a:r>
              <a:rPr lang="en-US" sz="2800">
                <a:solidFill>
                  <a:schemeClr val="hlink"/>
                </a:solidFill>
                <a:latin typeface="Garamond" pitchFamily="18" charset="0"/>
              </a:rPr>
              <a:t>Societal</a:t>
            </a:r>
          </a:p>
        </p:txBody>
      </p:sp>
      <p:sp>
        <p:nvSpPr>
          <p:cNvPr id="275466" name="Rectangle 10"/>
          <p:cNvSpPr>
            <a:spLocks noChangeArrowheads="1"/>
          </p:cNvSpPr>
          <p:nvPr/>
        </p:nvSpPr>
        <p:spPr bwMode="auto">
          <a:xfrm>
            <a:off x="2362200" y="3117700"/>
            <a:ext cx="2819400" cy="1628775"/>
          </a:xfrm>
          <a:prstGeom prst="rect">
            <a:avLst/>
          </a:prstGeom>
          <a:noFill/>
          <a:ln w="9525">
            <a:solidFill>
              <a:schemeClr val="tx1"/>
            </a:solidFill>
            <a:miter lim="800000"/>
            <a:headEnd/>
            <a:tailEnd/>
          </a:ln>
        </p:spPr>
        <p:txBody>
          <a:bodyPr wrap="none" anchor="ctr"/>
          <a:lstStyle/>
          <a:p>
            <a:pPr algn="l" eaLnBrk="0" hangingPunct="0"/>
            <a:endParaRPr lang="en-US" sz="2400" dirty="0">
              <a:latin typeface="Garamond" pitchFamily="18" charset="0"/>
            </a:endParaRPr>
          </a:p>
        </p:txBody>
      </p:sp>
      <p:sp>
        <p:nvSpPr>
          <p:cNvPr id="275467" name="Rectangle 11"/>
          <p:cNvSpPr>
            <a:spLocks noChangeArrowheads="1"/>
          </p:cNvSpPr>
          <p:nvPr/>
        </p:nvSpPr>
        <p:spPr bwMode="auto">
          <a:xfrm>
            <a:off x="5181600" y="3117700"/>
            <a:ext cx="2743200" cy="1628775"/>
          </a:xfrm>
          <a:prstGeom prst="rect">
            <a:avLst/>
          </a:prstGeom>
          <a:noFill/>
          <a:ln w="9525">
            <a:solidFill>
              <a:schemeClr val="tx1"/>
            </a:solidFill>
            <a:miter lim="800000"/>
            <a:headEnd/>
            <a:tailEnd/>
          </a:ln>
        </p:spPr>
        <p:txBody>
          <a:bodyPr wrap="none" anchor="ctr"/>
          <a:lstStyle/>
          <a:p>
            <a:pPr eaLnBrk="0" hangingPunct="0"/>
            <a:endParaRPr lang="en-US" sz="2400" dirty="0">
              <a:latin typeface="Garamond" pitchFamily="18" charset="0"/>
            </a:endParaRPr>
          </a:p>
        </p:txBody>
      </p:sp>
      <p:sp>
        <p:nvSpPr>
          <p:cNvPr id="15372" name="Rectangle 12"/>
          <p:cNvSpPr>
            <a:spLocks/>
          </p:cNvSpPr>
          <p:nvPr/>
        </p:nvSpPr>
        <p:spPr bwMode="auto">
          <a:xfrm>
            <a:off x="93518" y="-27449"/>
            <a:ext cx="8576176" cy="604838"/>
          </a:xfrm>
          <a:prstGeom prst="rect">
            <a:avLst/>
          </a:prstGeom>
          <a:noFill/>
          <a:ln w="9525">
            <a:noFill/>
            <a:miter lim="800000"/>
            <a:headEnd/>
            <a:tailEnd/>
          </a:ln>
        </p:spPr>
        <p:txBody>
          <a:bodyPr/>
          <a:lstStyle/>
          <a:p>
            <a:pPr algn="ctr">
              <a:defRPr/>
            </a:pPr>
            <a:r>
              <a:rPr lang="en-US" sz="2600" b="1" dirty="0" smtClean="0">
                <a:effectLst>
                  <a:outerShdw blurRad="38100" dist="38100" dir="2700000" algn="tl">
                    <a:srgbClr val="000000"/>
                  </a:outerShdw>
                </a:effectLst>
              </a:rPr>
              <a:t>Perceptions regarding Vehicle-grid-integration (VGI)</a:t>
            </a:r>
            <a:endParaRPr lang="en-US" sz="2600" b="1" u="sng" dirty="0">
              <a:effectLst>
                <a:outerShdw blurRad="38100" dist="38100" dir="2700000" algn="tl">
                  <a:srgbClr val="000000"/>
                </a:outerShdw>
              </a:effectLst>
            </a:endParaRPr>
          </a:p>
        </p:txBody>
      </p:sp>
      <p:sp>
        <p:nvSpPr>
          <p:cNvPr id="15" name="TextBox 14"/>
          <p:cNvSpPr txBox="1"/>
          <p:nvPr/>
        </p:nvSpPr>
        <p:spPr>
          <a:xfrm>
            <a:off x="2485944" y="1507172"/>
            <a:ext cx="2781300" cy="1600438"/>
          </a:xfrm>
          <a:prstGeom prst="rect">
            <a:avLst/>
          </a:prstGeom>
          <a:noFill/>
        </p:spPr>
        <p:txBody>
          <a:bodyPr wrap="square" rtlCol="0">
            <a:spAutoFit/>
          </a:bodyPr>
          <a:lstStyle/>
          <a:p>
            <a:pPr algn="l"/>
            <a:endParaRPr lang="en-CA" dirty="0" smtClean="0"/>
          </a:p>
          <a:p>
            <a:pPr algn="l"/>
            <a:endParaRPr lang="en-CA" dirty="0"/>
          </a:p>
          <a:p>
            <a:pPr algn="l"/>
            <a:endParaRPr lang="en-CA" dirty="0" smtClean="0"/>
          </a:p>
          <a:p>
            <a:pPr algn="l"/>
            <a:endParaRPr lang="en-CA" dirty="0" smtClean="0"/>
          </a:p>
          <a:p>
            <a:pPr algn="l"/>
            <a:r>
              <a:rPr lang="en-CA" dirty="0" smtClean="0">
                <a:solidFill>
                  <a:srgbClr val="FFC000"/>
                </a:solidFill>
              </a:rPr>
              <a:t>(-) Battery impacts? (3)</a:t>
            </a:r>
          </a:p>
          <a:p>
            <a:pPr algn="l"/>
            <a:r>
              <a:rPr lang="en-CA" dirty="0">
                <a:solidFill>
                  <a:srgbClr val="FFC000"/>
                </a:solidFill>
              </a:rPr>
              <a:t>(-) </a:t>
            </a:r>
            <a:r>
              <a:rPr lang="en-CA" dirty="0" smtClean="0">
                <a:solidFill>
                  <a:srgbClr val="FFC000"/>
                </a:solidFill>
              </a:rPr>
              <a:t>Loss of Control (9)</a:t>
            </a:r>
            <a:endParaRPr lang="en-CA" dirty="0">
              <a:solidFill>
                <a:srgbClr val="FFC000"/>
              </a:solidFill>
            </a:endParaRPr>
          </a:p>
          <a:p>
            <a:pPr algn="l"/>
            <a:endParaRPr lang="en-CA" dirty="0"/>
          </a:p>
        </p:txBody>
      </p:sp>
      <p:sp>
        <p:nvSpPr>
          <p:cNvPr id="16" name="Rounded Rectangular Callout 15"/>
          <p:cNvSpPr/>
          <p:nvPr/>
        </p:nvSpPr>
        <p:spPr>
          <a:xfrm>
            <a:off x="5718676" y="3778065"/>
            <a:ext cx="3082424" cy="1219962"/>
          </a:xfrm>
          <a:prstGeom prst="wedgeRoundRectCallout">
            <a:avLst>
              <a:gd name="adj1" fmla="val -91624"/>
              <a:gd name="adj2" fmla="val -136359"/>
              <a:gd name="adj3" fmla="val 16667"/>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CA" sz="1600" dirty="0">
                <a:solidFill>
                  <a:srgbClr val="000000"/>
                </a:solidFill>
              </a:rPr>
              <a:t>“I don't like having no control over… knowing how much the car's </a:t>
            </a:r>
            <a:r>
              <a:rPr lang="en-CA" sz="1600" dirty="0" err="1">
                <a:solidFill>
                  <a:srgbClr val="000000"/>
                </a:solidFill>
              </a:rPr>
              <a:t>gonna</a:t>
            </a:r>
            <a:r>
              <a:rPr lang="en-CA" sz="1600" dirty="0">
                <a:solidFill>
                  <a:srgbClr val="000000"/>
                </a:solidFill>
              </a:rPr>
              <a:t> be</a:t>
            </a:r>
          </a:p>
          <a:p>
            <a:r>
              <a:rPr lang="en-CA" sz="1600" dirty="0">
                <a:solidFill>
                  <a:srgbClr val="000000"/>
                </a:solidFill>
              </a:rPr>
              <a:t>[charged]” – Veronica“</a:t>
            </a:r>
          </a:p>
        </p:txBody>
      </p:sp>
      <p:sp>
        <p:nvSpPr>
          <p:cNvPr id="17" name="Rounded Rectangular Callout 16"/>
          <p:cNvSpPr/>
          <p:nvPr/>
        </p:nvSpPr>
        <p:spPr>
          <a:xfrm>
            <a:off x="6061576" y="2015836"/>
            <a:ext cx="3082424" cy="935181"/>
          </a:xfrm>
          <a:prstGeom prst="wedgeRoundRectCallout">
            <a:avLst>
              <a:gd name="adj1" fmla="val -99158"/>
              <a:gd name="adj2" fmla="val 3431"/>
              <a:gd name="adj3" fmla="val 16667"/>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CA" sz="1600" dirty="0">
                <a:solidFill>
                  <a:srgbClr val="000000"/>
                </a:solidFill>
              </a:rPr>
              <a:t>“[I would] want to make sure that that's not hurting my battery.” – Mr. Feng</a:t>
            </a:r>
          </a:p>
        </p:txBody>
      </p:sp>
    </p:spTree>
    <p:extLst>
      <p:ext uri="{BB962C8B-B14F-4D97-AF65-F5344CB8AC3E}">
        <p14:creationId xmlns:p14="http://schemas.microsoft.com/office/powerpoint/2010/main" val="37422324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ChangeArrowheads="1"/>
          </p:cNvSpPr>
          <p:nvPr/>
        </p:nvSpPr>
        <p:spPr bwMode="auto">
          <a:xfrm>
            <a:off x="2362200" y="1485750"/>
            <a:ext cx="2819400" cy="1628775"/>
          </a:xfrm>
          <a:prstGeom prst="rect">
            <a:avLst/>
          </a:prstGeom>
          <a:noFill/>
          <a:ln w="9525">
            <a:solidFill>
              <a:schemeClr val="tx1"/>
            </a:solidFill>
            <a:miter lim="800000"/>
            <a:headEnd/>
            <a:tailEnd/>
          </a:ln>
        </p:spPr>
        <p:txBody>
          <a:bodyPr wrap="none" anchor="ctr"/>
          <a:lstStyle/>
          <a:p>
            <a:pPr algn="l" eaLnBrk="0" hangingPunct="0"/>
            <a:endParaRPr lang="en-US" sz="2400" dirty="0">
              <a:latin typeface="Garamond" pitchFamily="18" charset="0"/>
            </a:endParaRPr>
          </a:p>
        </p:txBody>
      </p:sp>
      <p:sp>
        <p:nvSpPr>
          <p:cNvPr id="26627" name="Rectangle 3"/>
          <p:cNvSpPr>
            <a:spLocks noChangeArrowheads="1"/>
          </p:cNvSpPr>
          <p:nvPr/>
        </p:nvSpPr>
        <p:spPr bwMode="auto">
          <a:xfrm>
            <a:off x="5181600" y="1485750"/>
            <a:ext cx="2743200" cy="1628775"/>
          </a:xfrm>
          <a:prstGeom prst="rect">
            <a:avLst/>
          </a:prstGeom>
          <a:noFill/>
          <a:ln w="9525">
            <a:solidFill>
              <a:schemeClr val="tx1"/>
            </a:solidFill>
            <a:miter lim="800000"/>
            <a:headEnd/>
            <a:tailEnd/>
          </a:ln>
        </p:spPr>
        <p:txBody>
          <a:bodyPr wrap="none" anchor="ctr"/>
          <a:lstStyle/>
          <a:p>
            <a:pPr algn="l"/>
            <a:endParaRPr lang="en-US" sz="2400" dirty="0">
              <a:latin typeface="Garamond" pitchFamily="18" charset="0"/>
            </a:endParaRPr>
          </a:p>
        </p:txBody>
      </p:sp>
      <p:sp>
        <p:nvSpPr>
          <p:cNvPr id="26628" name="Text Box 4"/>
          <p:cNvSpPr txBox="1">
            <a:spLocks noChangeArrowheads="1"/>
          </p:cNvSpPr>
          <p:nvPr/>
        </p:nvSpPr>
        <p:spPr bwMode="auto">
          <a:xfrm>
            <a:off x="5791200" y="634850"/>
            <a:ext cx="1447800" cy="519112"/>
          </a:xfrm>
          <a:prstGeom prst="rect">
            <a:avLst/>
          </a:prstGeom>
          <a:noFill/>
          <a:ln w="9525">
            <a:noFill/>
            <a:miter lim="800000"/>
            <a:headEnd/>
            <a:tailEnd/>
          </a:ln>
        </p:spPr>
        <p:txBody>
          <a:bodyPr wrap="none">
            <a:spAutoFit/>
          </a:bodyPr>
          <a:lstStyle/>
          <a:p>
            <a:pPr eaLnBrk="0" hangingPunct="0"/>
            <a:r>
              <a:rPr lang="en-US" sz="2800">
                <a:solidFill>
                  <a:schemeClr val="hlink"/>
                </a:solidFill>
                <a:latin typeface="Garamond" pitchFamily="18" charset="0"/>
              </a:rPr>
              <a:t>Symbolic</a:t>
            </a:r>
          </a:p>
        </p:txBody>
      </p:sp>
      <p:sp>
        <p:nvSpPr>
          <p:cNvPr id="26629" name="Text Box 5"/>
          <p:cNvSpPr txBox="1">
            <a:spLocks noChangeArrowheads="1"/>
          </p:cNvSpPr>
          <p:nvPr/>
        </p:nvSpPr>
        <p:spPr bwMode="auto">
          <a:xfrm>
            <a:off x="2913063" y="634850"/>
            <a:ext cx="1658937" cy="519112"/>
          </a:xfrm>
          <a:prstGeom prst="rect">
            <a:avLst/>
          </a:prstGeom>
          <a:noFill/>
          <a:ln w="9525">
            <a:noFill/>
            <a:miter lim="800000"/>
            <a:headEnd/>
            <a:tailEnd/>
          </a:ln>
        </p:spPr>
        <p:txBody>
          <a:bodyPr wrap="none">
            <a:spAutoFit/>
          </a:bodyPr>
          <a:lstStyle/>
          <a:p>
            <a:pPr eaLnBrk="0" hangingPunct="0"/>
            <a:r>
              <a:rPr lang="en-US" sz="2800">
                <a:solidFill>
                  <a:schemeClr val="hlink"/>
                </a:solidFill>
                <a:latin typeface="Garamond" pitchFamily="18" charset="0"/>
              </a:rPr>
              <a:t>Functional</a:t>
            </a:r>
          </a:p>
        </p:txBody>
      </p:sp>
      <p:sp>
        <p:nvSpPr>
          <p:cNvPr id="26630" name="Line 6"/>
          <p:cNvSpPr>
            <a:spLocks noChangeShapeType="1"/>
          </p:cNvSpPr>
          <p:nvPr/>
        </p:nvSpPr>
        <p:spPr bwMode="auto">
          <a:xfrm>
            <a:off x="2438400" y="1257150"/>
            <a:ext cx="5410200" cy="0"/>
          </a:xfrm>
          <a:prstGeom prst="line">
            <a:avLst/>
          </a:prstGeom>
          <a:noFill/>
          <a:ln w="31750">
            <a:solidFill>
              <a:schemeClr val="tx1"/>
            </a:solidFill>
            <a:round/>
            <a:headEnd type="triangle" w="lg" len="med"/>
            <a:tailEnd type="triangle" w="lg" len="med"/>
          </a:ln>
        </p:spPr>
        <p:txBody>
          <a:bodyPr/>
          <a:lstStyle/>
          <a:p>
            <a:endParaRPr lang="en-US"/>
          </a:p>
        </p:txBody>
      </p:sp>
      <p:sp>
        <p:nvSpPr>
          <p:cNvPr id="26631" name="Line 7"/>
          <p:cNvSpPr>
            <a:spLocks noChangeShapeType="1"/>
          </p:cNvSpPr>
          <p:nvPr/>
        </p:nvSpPr>
        <p:spPr bwMode="auto">
          <a:xfrm>
            <a:off x="1981200" y="1485750"/>
            <a:ext cx="0" cy="3200400"/>
          </a:xfrm>
          <a:prstGeom prst="line">
            <a:avLst/>
          </a:prstGeom>
          <a:noFill/>
          <a:ln w="31750">
            <a:solidFill>
              <a:schemeClr val="tx1"/>
            </a:solidFill>
            <a:round/>
            <a:headEnd type="triangle" w="lg" len="med"/>
            <a:tailEnd type="triangle" w="lg" len="med"/>
          </a:ln>
        </p:spPr>
        <p:txBody>
          <a:bodyPr/>
          <a:lstStyle/>
          <a:p>
            <a:endParaRPr lang="en-US"/>
          </a:p>
        </p:txBody>
      </p:sp>
      <p:sp>
        <p:nvSpPr>
          <p:cNvPr id="26632" name="Text Box 8"/>
          <p:cNvSpPr txBox="1">
            <a:spLocks noChangeArrowheads="1"/>
          </p:cNvSpPr>
          <p:nvPr/>
        </p:nvSpPr>
        <p:spPr bwMode="auto">
          <a:xfrm>
            <a:off x="228600" y="1652437"/>
            <a:ext cx="1146175" cy="519113"/>
          </a:xfrm>
          <a:prstGeom prst="rect">
            <a:avLst/>
          </a:prstGeom>
          <a:noFill/>
          <a:ln w="9525">
            <a:noFill/>
            <a:miter lim="800000"/>
            <a:headEnd/>
            <a:tailEnd/>
          </a:ln>
        </p:spPr>
        <p:txBody>
          <a:bodyPr wrap="none">
            <a:spAutoFit/>
          </a:bodyPr>
          <a:lstStyle/>
          <a:p>
            <a:pPr eaLnBrk="0" hangingPunct="0"/>
            <a:r>
              <a:rPr lang="en-US" sz="2800">
                <a:solidFill>
                  <a:schemeClr val="hlink"/>
                </a:solidFill>
                <a:latin typeface="Garamond" pitchFamily="18" charset="0"/>
              </a:rPr>
              <a:t>Private</a:t>
            </a:r>
          </a:p>
        </p:txBody>
      </p:sp>
      <p:sp>
        <p:nvSpPr>
          <p:cNvPr id="26633" name="Rectangle 9"/>
          <p:cNvSpPr>
            <a:spLocks noChangeArrowheads="1"/>
          </p:cNvSpPr>
          <p:nvPr/>
        </p:nvSpPr>
        <p:spPr bwMode="auto">
          <a:xfrm>
            <a:off x="228600" y="3557437"/>
            <a:ext cx="1239838" cy="519113"/>
          </a:xfrm>
          <a:prstGeom prst="rect">
            <a:avLst/>
          </a:prstGeom>
          <a:noFill/>
          <a:ln w="9525">
            <a:noFill/>
            <a:miter lim="800000"/>
            <a:headEnd/>
            <a:tailEnd/>
          </a:ln>
        </p:spPr>
        <p:txBody>
          <a:bodyPr wrap="none">
            <a:spAutoFit/>
          </a:bodyPr>
          <a:lstStyle/>
          <a:p>
            <a:pPr eaLnBrk="0" hangingPunct="0"/>
            <a:r>
              <a:rPr lang="en-US" sz="2800">
                <a:solidFill>
                  <a:schemeClr val="hlink"/>
                </a:solidFill>
                <a:latin typeface="Garamond" pitchFamily="18" charset="0"/>
              </a:rPr>
              <a:t>Societal</a:t>
            </a:r>
          </a:p>
        </p:txBody>
      </p:sp>
      <p:sp>
        <p:nvSpPr>
          <p:cNvPr id="275466" name="Rectangle 10"/>
          <p:cNvSpPr>
            <a:spLocks noChangeArrowheads="1"/>
          </p:cNvSpPr>
          <p:nvPr/>
        </p:nvSpPr>
        <p:spPr bwMode="auto">
          <a:xfrm>
            <a:off x="2362200" y="3117700"/>
            <a:ext cx="2819400" cy="1628775"/>
          </a:xfrm>
          <a:prstGeom prst="rect">
            <a:avLst/>
          </a:prstGeom>
          <a:noFill/>
          <a:ln w="9525">
            <a:solidFill>
              <a:schemeClr val="tx1"/>
            </a:solidFill>
            <a:miter lim="800000"/>
            <a:headEnd/>
            <a:tailEnd/>
          </a:ln>
        </p:spPr>
        <p:txBody>
          <a:bodyPr wrap="none" anchor="ctr"/>
          <a:lstStyle/>
          <a:p>
            <a:pPr algn="l" eaLnBrk="0" hangingPunct="0"/>
            <a:endParaRPr lang="en-US" sz="2400" dirty="0">
              <a:latin typeface="Garamond" pitchFamily="18" charset="0"/>
            </a:endParaRPr>
          </a:p>
        </p:txBody>
      </p:sp>
      <p:sp>
        <p:nvSpPr>
          <p:cNvPr id="275467" name="Rectangle 11"/>
          <p:cNvSpPr>
            <a:spLocks noChangeArrowheads="1"/>
          </p:cNvSpPr>
          <p:nvPr/>
        </p:nvSpPr>
        <p:spPr bwMode="auto">
          <a:xfrm>
            <a:off x="5181600" y="3117700"/>
            <a:ext cx="2743200" cy="1628775"/>
          </a:xfrm>
          <a:prstGeom prst="rect">
            <a:avLst/>
          </a:prstGeom>
          <a:noFill/>
          <a:ln w="9525">
            <a:solidFill>
              <a:schemeClr val="tx1"/>
            </a:solidFill>
            <a:miter lim="800000"/>
            <a:headEnd/>
            <a:tailEnd/>
          </a:ln>
        </p:spPr>
        <p:txBody>
          <a:bodyPr wrap="none" anchor="ctr"/>
          <a:lstStyle/>
          <a:p>
            <a:pPr eaLnBrk="0" hangingPunct="0"/>
            <a:endParaRPr lang="en-US" sz="2400" dirty="0">
              <a:latin typeface="Garamond" pitchFamily="18" charset="0"/>
            </a:endParaRPr>
          </a:p>
        </p:txBody>
      </p:sp>
      <p:sp>
        <p:nvSpPr>
          <p:cNvPr id="15372" name="Rectangle 12"/>
          <p:cNvSpPr>
            <a:spLocks/>
          </p:cNvSpPr>
          <p:nvPr/>
        </p:nvSpPr>
        <p:spPr bwMode="auto">
          <a:xfrm>
            <a:off x="93518" y="-27449"/>
            <a:ext cx="8576176" cy="604838"/>
          </a:xfrm>
          <a:prstGeom prst="rect">
            <a:avLst/>
          </a:prstGeom>
          <a:noFill/>
          <a:ln w="9525">
            <a:noFill/>
            <a:miter lim="800000"/>
            <a:headEnd/>
            <a:tailEnd/>
          </a:ln>
        </p:spPr>
        <p:txBody>
          <a:bodyPr/>
          <a:lstStyle/>
          <a:p>
            <a:pPr algn="ctr">
              <a:defRPr/>
            </a:pPr>
            <a:r>
              <a:rPr lang="en-US" sz="2600" b="1" dirty="0" smtClean="0">
                <a:effectLst>
                  <a:outerShdw blurRad="38100" dist="38100" dir="2700000" algn="tl">
                    <a:srgbClr val="000000"/>
                  </a:outerShdw>
                </a:effectLst>
              </a:rPr>
              <a:t>Perceptions regarding Vehicle-grid-integration (VGI)</a:t>
            </a:r>
            <a:endParaRPr lang="en-US" sz="2600" b="1" u="sng" dirty="0">
              <a:effectLst>
                <a:outerShdw blurRad="38100" dist="38100" dir="2700000" algn="tl">
                  <a:srgbClr val="000000"/>
                </a:outerShdw>
              </a:effectLst>
            </a:endParaRPr>
          </a:p>
        </p:txBody>
      </p:sp>
      <p:sp>
        <p:nvSpPr>
          <p:cNvPr id="15" name="TextBox 14"/>
          <p:cNvSpPr txBox="1"/>
          <p:nvPr/>
        </p:nvSpPr>
        <p:spPr>
          <a:xfrm>
            <a:off x="2485944" y="1507172"/>
            <a:ext cx="2781300" cy="1600438"/>
          </a:xfrm>
          <a:prstGeom prst="rect">
            <a:avLst/>
          </a:prstGeom>
          <a:noFill/>
        </p:spPr>
        <p:txBody>
          <a:bodyPr wrap="square" rtlCol="0">
            <a:spAutoFit/>
          </a:bodyPr>
          <a:lstStyle/>
          <a:p>
            <a:pPr algn="l"/>
            <a:endParaRPr lang="en-CA" dirty="0" smtClean="0"/>
          </a:p>
          <a:p>
            <a:pPr algn="l"/>
            <a:endParaRPr lang="en-CA" dirty="0"/>
          </a:p>
          <a:p>
            <a:pPr algn="l"/>
            <a:endParaRPr lang="en-CA" dirty="0" smtClean="0"/>
          </a:p>
          <a:p>
            <a:pPr algn="l"/>
            <a:endParaRPr lang="en-CA" dirty="0" smtClean="0"/>
          </a:p>
          <a:p>
            <a:pPr algn="l"/>
            <a:r>
              <a:rPr lang="en-CA" dirty="0" smtClean="0">
                <a:solidFill>
                  <a:srgbClr val="FFC000"/>
                </a:solidFill>
              </a:rPr>
              <a:t>(-) Battery impacts? (3)</a:t>
            </a:r>
          </a:p>
          <a:p>
            <a:pPr algn="l"/>
            <a:r>
              <a:rPr lang="en-CA" dirty="0">
                <a:solidFill>
                  <a:srgbClr val="FFC000"/>
                </a:solidFill>
              </a:rPr>
              <a:t>(-) </a:t>
            </a:r>
            <a:r>
              <a:rPr lang="en-CA" dirty="0" smtClean="0">
                <a:solidFill>
                  <a:srgbClr val="FFC000"/>
                </a:solidFill>
              </a:rPr>
              <a:t>Loss of Control (9)</a:t>
            </a:r>
            <a:endParaRPr lang="en-CA" dirty="0">
              <a:solidFill>
                <a:srgbClr val="FFC000"/>
              </a:solidFill>
            </a:endParaRPr>
          </a:p>
          <a:p>
            <a:pPr algn="l"/>
            <a:endParaRPr lang="en-CA" dirty="0"/>
          </a:p>
        </p:txBody>
      </p:sp>
      <p:sp>
        <p:nvSpPr>
          <p:cNvPr id="18" name="TextBox 17"/>
          <p:cNvSpPr txBox="1"/>
          <p:nvPr/>
        </p:nvSpPr>
        <p:spPr>
          <a:xfrm>
            <a:off x="5143500" y="1703926"/>
            <a:ext cx="2781300" cy="1384995"/>
          </a:xfrm>
          <a:prstGeom prst="rect">
            <a:avLst/>
          </a:prstGeom>
          <a:noFill/>
        </p:spPr>
        <p:txBody>
          <a:bodyPr wrap="square" rtlCol="0">
            <a:spAutoFit/>
          </a:bodyPr>
          <a:lstStyle/>
          <a:p>
            <a:pPr algn="l"/>
            <a:endParaRPr lang="en-CA" dirty="0" smtClean="0"/>
          </a:p>
          <a:p>
            <a:pPr algn="l"/>
            <a:endParaRPr lang="en-CA" dirty="0"/>
          </a:p>
          <a:p>
            <a:pPr algn="l"/>
            <a:endParaRPr lang="en-CA" dirty="0" smtClean="0"/>
          </a:p>
          <a:p>
            <a:pPr algn="l"/>
            <a:r>
              <a:rPr lang="en-CA" dirty="0" smtClean="0">
                <a:solidFill>
                  <a:srgbClr val="FFC000"/>
                </a:solidFill>
              </a:rPr>
              <a:t>(-) Requires trust (7)</a:t>
            </a:r>
            <a:endParaRPr lang="en-CA" dirty="0">
              <a:solidFill>
                <a:srgbClr val="FFC000"/>
              </a:solidFill>
            </a:endParaRPr>
          </a:p>
          <a:p>
            <a:pPr algn="l"/>
            <a:r>
              <a:rPr lang="en-CA" dirty="0">
                <a:solidFill>
                  <a:srgbClr val="FFC000"/>
                </a:solidFill>
              </a:rPr>
              <a:t>(-) Loss of Control (9)</a:t>
            </a:r>
          </a:p>
          <a:p>
            <a:pPr algn="l"/>
            <a:endParaRPr lang="en-CA" dirty="0"/>
          </a:p>
        </p:txBody>
      </p:sp>
      <p:sp>
        <p:nvSpPr>
          <p:cNvPr id="17" name="Rounded Rectangular Callout 16"/>
          <p:cNvSpPr/>
          <p:nvPr/>
        </p:nvSpPr>
        <p:spPr>
          <a:xfrm>
            <a:off x="5697788" y="3535909"/>
            <a:ext cx="3082424" cy="1399774"/>
          </a:xfrm>
          <a:prstGeom prst="wedgeRoundRectCallout">
            <a:avLst>
              <a:gd name="adj1" fmla="val -21625"/>
              <a:gd name="adj2" fmla="val -114345"/>
              <a:gd name="adj3" fmla="val 16667"/>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CA" sz="1600" dirty="0">
                <a:solidFill>
                  <a:srgbClr val="000000"/>
                </a:solidFill>
              </a:rPr>
              <a:t>“Like, what if I had all these plans… and I thought I was getting </a:t>
            </a:r>
            <a:r>
              <a:rPr lang="en-CA" sz="1600" dirty="0" smtClean="0">
                <a:solidFill>
                  <a:srgbClr val="000000"/>
                </a:solidFill>
              </a:rPr>
              <a:t>80% charge </a:t>
            </a:r>
            <a:r>
              <a:rPr lang="en-CA" sz="1600" dirty="0">
                <a:solidFill>
                  <a:srgbClr val="000000"/>
                </a:solidFill>
              </a:rPr>
              <a:t>and then they gave me 50?” </a:t>
            </a:r>
            <a:r>
              <a:rPr lang="en-CA" sz="1600" dirty="0" smtClean="0">
                <a:solidFill>
                  <a:srgbClr val="000000"/>
                </a:solidFill>
              </a:rPr>
              <a:t/>
            </a:r>
            <a:br>
              <a:rPr lang="en-CA" sz="1600" dirty="0" smtClean="0">
                <a:solidFill>
                  <a:srgbClr val="000000"/>
                </a:solidFill>
              </a:rPr>
            </a:br>
            <a:r>
              <a:rPr lang="en-CA" sz="1600" dirty="0" smtClean="0">
                <a:solidFill>
                  <a:srgbClr val="000000"/>
                </a:solidFill>
              </a:rPr>
              <a:t>– </a:t>
            </a:r>
            <a:r>
              <a:rPr lang="en-CA" sz="1600" dirty="0">
                <a:solidFill>
                  <a:srgbClr val="000000"/>
                </a:solidFill>
              </a:rPr>
              <a:t>Christine</a:t>
            </a:r>
          </a:p>
        </p:txBody>
      </p:sp>
    </p:spTree>
    <p:extLst>
      <p:ext uri="{BB962C8B-B14F-4D97-AF65-F5344CB8AC3E}">
        <p14:creationId xmlns:p14="http://schemas.microsoft.com/office/powerpoint/2010/main" val="37422324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ChangeArrowheads="1"/>
          </p:cNvSpPr>
          <p:nvPr/>
        </p:nvSpPr>
        <p:spPr bwMode="auto">
          <a:xfrm>
            <a:off x="2362200" y="1485750"/>
            <a:ext cx="2819400" cy="1628775"/>
          </a:xfrm>
          <a:prstGeom prst="rect">
            <a:avLst/>
          </a:prstGeom>
          <a:noFill/>
          <a:ln w="9525">
            <a:solidFill>
              <a:schemeClr val="tx1"/>
            </a:solidFill>
            <a:miter lim="800000"/>
            <a:headEnd/>
            <a:tailEnd/>
          </a:ln>
        </p:spPr>
        <p:txBody>
          <a:bodyPr wrap="none" anchor="ctr"/>
          <a:lstStyle/>
          <a:p>
            <a:pPr algn="l" eaLnBrk="0" hangingPunct="0"/>
            <a:endParaRPr lang="en-US" sz="2400" dirty="0">
              <a:latin typeface="Garamond" pitchFamily="18" charset="0"/>
            </a:endParaRPr>
          </a:p>
        </p:txBody>
      </p:sp>
      <p:sp>
        <p:nvSpPr>
          <p:cNvPr id="26627" name="Rectangle 3"/>
          <p:cNvSpPr>
            <a:spLocks noChangeArrowheads="1"/>
          </p:cNvSpPr>
          <p:nvPr/>
        </p:nvSpPr>
        <p:spPr bwMode="auto">
          <a:xfrm>
            <a:off x="5181600" y="1485750"/>
            <a:ext cx="2743200" cy="1628775"/>
          </a:xfrm>
          <a:prstGeom prst="rect">
            <a:avLst/>
          </a:prstGeom>
          <a:noFill/>
          <a:ln w="9525">
            <a:solidFill>
              <a:schemeClr val="tx1"/>
            </a:solidFill>
            <a:miter lim="800000"/>
            <a:headEnd/>
            <a:tailEnd/>
          </a:ln>
        </p:spPr>
        <p:txBody>
          <a:bodyPr wrap="none" anchor="ctr"/>
          <a:lstStyle/>
          <a:p>
            <a:pPr algn="l"/>
            <a:endParaRPr lang="en-US" sz="2400" dirty="0">
              <a:latin typeface="Garamond" pitchFamily="18" charset="0"/>
            </a:endParaRPr>
          </a:p>
        </p:txBody>
      </p:sp>
      <p:sp>
        <p:nvSpPr>
          <p:cNvPr id="26628" name="Text Box 4"/>
          <p:cNvSpPr txBox="1">
            <a:spLocks noChangeArrowheads="1"/>
          </p:cNvSpPr>
          <p:nvPr/>
        </p:nvSpPr>
        <p:spPr bwMode="auto">
          <a:xfrm>
            <a:off x="5791200" y="634850"/>
            <a:ext cx="1447800" cy="519112"/>
          </a:xfrm>
          <a:prstGeom prst="rect">
            <a:avLst/>
          </a:prstGeom>
          <a:noFill/>
          <a:ln w="9525">
            <a:noFill/>
            <a:miter lim="800000"/>
            <a:headEnd/>
            <a:tailEnd/>
          </a:ln>
        </p:spPr>
        <p:txBody>
          <a:bodyPr wrap="none">
            <a:spAutoFit/>
          </a:bodyPr>
          <a:lstStyle/>
          <a:p>
            <a:pPr eaLnBrk="0" hangingPunct="0"/>
            <a:r>
              <a:rPr lang="en-US" sz="2800">
                <a:solidFill>
                  <a:schemeClr val="hlink"/>
                </a:solidFill>
                <a:latin typeface="Garamond" pitchFamily="18" charset="0"/>
              </a:rPr>
              <a:t>Symbolic</a:t>
            </a:r>
          </a:p>
        </p:txBody>
      </p:sp>
      <p:sp>
        <p:nvSpPr>
          <p:cNvPr id="26629" name="Text Box 5"/>
          <p:cNvSpPr txBox="1">
            <a:spLocks noChangeArrowheads="1"/>
          </p:cNvSpPr>
          <p:nvPr/>
        </p:nvSpPr>
        <p:spPr bwMode="auto">
          <a:xfrm>
            <a:off x="2913063" y="634850"/>
            <a:ext cx="1658937" cy="519112"/>
          </a:xfrm>
          <a:prstGeom prst="rect">
            <a:avLst/>
          </a:prstGeom>
          <a:noFill/>
          <a:ln w="9525">
            <a:noFill/>
            <a:miter lim="800000"/>
            <a:headEnd/>
            <a:tailEnd/>
          </a:ln>
        </p:spPr>
        <p:txBody>
          <a:bodyPr wrap="none">
            <a:spAutoFit/>
          </a:bodyPr>
          <a:lstStyle/>
          <a:p>
            <a:pPr eaLnBrk="0" hangingPunct="0"/>
            <a:r>
              <a:rPr lang="en-US" sz="2800">
                <a:solidFill>
                  <a:schemeClr val="hlink"/>
                </a:solidFill>
                <a:latin typeface="Garamond" pitchFamily="18" charset="0"/>
              </a:rPr>
              <a:t>Functional</a:t>
            </a:r>
          </a:p>
        </p:txBody>
      </p:sp>
      <p:sp>
        <p:nvSpPr>
          <p:cNvPr id="26630" name="Line 6"/>
          <p:cNvSpPr>
            <a:spLocks noChangeShapeType="1"/>
          </p:cNvSpPr>
          <p:nvPr/>
        </p:nvSpPr>
        <p:spPr bwMode="auto">
          <a:xfrm>
            <a:off x="2438400" y="1257150"/>
            <a:ext cx="5410200" cy="0"/>
          </a:xfrm>
          <a:prstGeom prst="line">
            <a:avLst/>
          </a:prstGeom>
          <a:noFill/>
          <a:ln w="31750">
            <a:solidFill>
              <a:schemeClr val="tx1"/>
            </a:solidFill>
            <a:round/>
            <a:headEnd type="triangle" w="lg" len="med"/>
            <a:tailEnd type="triangle" w="lg" len="med"/>
          </a:ln>
        </p:spPr>
        <p:txBody>
          <a:bodyPr/>
          <a:lstStyle/>
          <a:p>
            <a:endParaRPr lang="en-US"/>
          </a:p>
        </p:txBody>
      </p:sp>
      <p:sp>
        <p:nvSpPr>
          <p:cNvPr id="26631" name="Line 7"/>
          <p:cNvSpPr>
            <a:spLocks noChangeShapeType="1"/>
          </p:cNvSpPr>
          <p:nvPr/>
        </p:nvSpPr>
        <p:spPr bwMode="auto">
          <a:xfrm>
            <a:off x="1981200" y="1485750"/>
            <a:ext cx="0" cy="3200400"/>
          </a:xfrm>
          <a:prstGeom prst="line">
            <a:avLst/>
          </a:prstGeom>
          <a:noFill/>
          <a:ln w="31750">
            <a:solidFill>
              <a:schemeClr val="tx1"/>
            </a:solidFill>
            <a:round/>
            <a:headEnd type="triangle" w="lg" len="med"/>
            <a:tailEnd type="triangle" w="lg" len="med"/>
          </a:ln>
        </p:spPr>
        <p:txBody>
          <a:bodyPr/>
          <a:lstStyle/>
          <a:p>
            <a:endParaRPr lang="en-US"/>
          </a:p>
        </p:txBody>
      </p:sp>
      <p:sp>
        <p:nvSpPr>
          <p:cNvPr id="26632" name="Text Box 8"/>
          <p:cNvSpPr txBox="1">
            <a:spLocks noChangeArrowheads="1"/>
          </p:cNvSpPr>
          <p:nvPr/>
        </p:nvSpPr>
        <p:spPr bwMode="auto">
          <a:xfrm>
            <a:off x="228600" y="1652437"/>
            <a:ext cx="1146175" cy="519113"/>
          </a:xfrm>
          <a:prstGeom prst="rect">
            <a:avLst/>
          </a:prstGeom>
          <a:noFill/>
          <a:ln w="9525">
            <a:noFill/>
            <a:miter lim="800000"/>
            <a:headEnd/>
            <a:tailEnd/>
          </a:ln>
        </p:spPr>
        <p:txBody>
          <a:bodyPr wrap="none">
            <a:spAutoFit/>
          </a:bodyPr>
          <a:lstStyle/>
          <a:p>
            <a:pPr eaLnBrk="0" hangingPunct="0"/>
            <a:r>
              <a:rPr lang="en-US" sz="2800">
                <a:solidFill>
                  <a:schemeClr val="hlink"/>
                </a:solidFill>
                <a:latin typeface="Garamond" pitchFamily="18" charset="0"/>
              </a:rPr>
              <a:t>Private</a:t>
            </a:r>
          </a:p>
        </p:txBody>
      </p:sp>
      <p:sp>
        <p:nvSpPr>
          <p:cNvPr id="26633" name="Rectangle 9"/>
          <p:cNvSpPr>
            <a:spLocks noChangeArrowheads="1"/>
          </p:cNvSpPr>
          <p:nvPr/>
        </p:nvSpPr>
        <p:spPr bwMode="auto">
          <a:xfrm>
            <a:off x="228600" y="3557437"/>
            <a:ext cx="1239838" cy="519113"/>
          </a:xfrm>
          <a:prstGeom prst="rect">
            <a:avLst/>
          </a:prstGeom>
          <a:noFill/>
          <a:ln w="9525">
            <a:noFill/>
            <a:miter lim="800000"/>
            <a:headEnd/>
            <a:tailEnd/>
          </a:ln>
        </p:spPr>
        <p:txBody>
          <a:bodyPr wrap="none">
            <a:spAutoFit/>
          </a:bodyPr>
          <a:lstStyle/>
          <a:p>
            <a:pPr eaLnBrk="0" hangingPunct="0"/>
            <a:r>
              <a:rPr lang="en-US" sz="2800">
                <a:solidFill>
                  <a:schemeClr val="hlink"/>
                </a:solidFill>
                <a:latin typeface="Garamond" pitchFamily="18" charset="0"/>
              </a:rPr>
              <a:t>Societal</a:t>
            </a:r>
          </a:p>
        </p:txBody>
      </p:sp>
      <p:sp>
        <p:nvSpPr>
          <p:cNvPr id="275466" name="Rectangle 10"/>
          <p:cNvSpPr>
            <a:spLocks noChangeArrowheads="1"/>
          </p:cNvSpPr>
          <p:nvPr/>
        </p:nvSpPr>
        <p:spPr bwMode="auto">
          <a:xfrm>
            <a:off x="2362200" y="3117700"/>
            <a:ext cx="2819400" cy="1628775"/>
          </a:xfrm>
          <a:prstGeom prst="rect">
            <a:avLst/>
          </a:prstGeom>
          <a:noFill/>
          <a:ln w="9525">
            <a:solidFill>
              <a:schemeClr val="tx1"/>
            </a:solidFill>
            <a:miter lim="800000"/>
            <a:headEnd/>
            <a:tailEnd/>
          </a:ln>
        </p:spPr>
        <p:txBody>
          <a:bodyPr wrap="none" anchor="ctr"/>
          <a:lstStyle/>
          <a:p>
            <a:pPr algn="l" eaLnBrk="0" hangingPunct="0"/>
            <a:endParaRPr lang="en-US" sz="2400" dirty="0">
              <a:latin typeface="Garamond" pitchFamily="18" charset="0"/>
            </a:endParaRPr>
          </a:p>
        </p:txBody>
      </p:sp>
      <p:sp>
        <p:nvSpPr>
          <p:cNvPr id="275467" name="Rectangle 11"/>
          <p:cNvSpPr>
            <a:spLocks noChangeArrowheads="1"/>
          </p:cNvSpPr>
          <p:nvPr/>
        </p:nvSpPr>
        <p:spPr bwMode="auto">
          <a:xfrm>
            <a:off x="5181600" y="3117700"/>
            <a:ext cx="2743200" cy="1628775"/>
          </a:xfrm>
          <a:prstGeom prst="rect">
            <a:avLst/>
          </a:prstGeom>
          <a:noFill/>
          <a:ln w="9525">
            <a:solidFill>
              <a:schemeClr val="tx1"/>
            </a:solidFill>
            <a:miter lim="800000"/>
            <a:headEnd/>
            <a:tailEnd/>
          </a:ln>
        </p:spPr>
        <p:txBody>
          <a:bodyPr wrap="none" anchor="ctr"/>
          <a:lstStyle/>
          <a:p>
            <a:pPr eaLnBrk="0" hangingPunct="0"/>
            <a:endParaRPr lang="en-US" sz="2400" dirty="0">
              <a:latin typeface="Garamond" pitchFamily="18" charset="0"/>
            </a:endParaRPr>
          </a:p>
        </p:txBody>
      </p:sp>
      <p:sp>
        <p:nvSpPr>
          <p:cNvPr id="15372" name="Rectangle 12"/>
          <p:cNvSpPr>
            <a:spLocks/>
          </p:cNvSpPr>
          <p:nvPr/>
        </p:nvSpPr>
        <p:spPr bwMode="auto">
          <a:xfrm>
            <a:off x="93518" y="-27449"/>
            <a:ext cx="8576176" cy="604838"/>
          </a:xfrm>
          <a:prstGeom prst="rect">
            <a:avLst/>
          </a:prstGeom>
          <a:noFill/>
          <a:ln w="9525">
            <a:noFill/>
            <a:miter lim="800000"/>
            <a:headEnd/>
            <a:tailEnd/>
          </a:ln>
        </p:spPr>
        <p:txBody>
          <a:bodyPr/>
          <a:lstStyle/>
          <a:p>
            <a:pPr algn="ctr">
              <a:defRPr/>
            </a:pPr>
            <a:r>
              <a:rPr lang="en-US" sz="2600" b="1" dirty="0" smtClean="0">
                <a:effectLst>
                  <a:outerShdw blurRad="38100" dist="38100" dir="2700000" algn="tl">
                    <a:srgbClr val="000000"/>
                  </a:outerShdw>
                </a:effectLst>
              </a:rPr>
              <a:t>Perceptions regarding Vehicle-grid-integration (VGI)</a:t>
            </a:r>
            <a:endParaRPr lang="en-US" sz="2600" b="1" u="sng" dirty="0">
              <a:effectLst>
                <a:outerShdw blurRad="38100" dist="38100" dir="2700000" algn="tl">
                  <a:srgbClr val="000000"/>
                </a:outerShdw>
              </a:effectLst>
            </a:endParaRPr>
          </a:p>
        </p:txBody>
      </p:sp>
      <p:sp>
        <p:nvSpPr>
          <p:cNvPr id="15" name="TextBox 14"/>
          <p:cNvSpPr txBox="1"/>
          <p:nvPr/>
        </p:nvSpPr>
        <p:spPr>
          <a:xfrm>
            <a:off x="2485944" y="1507172"/>
            <a:ext cx="2781300" cy="1600438"/>
          </a:xfrm>
          <a:prstGeom prst="rect">
            <a:avLst/>
          </a:prstGeom>
          <a:noFill/>
        </p:spPr>
        <p:txBody>
          <a:bodyPr wrap="square" rtlCol="0">
            <a:spAutoFit/>
          </a:bodyPr>
          <a:lstStyle/>
          <a:p>
            <a:pPr algn="l"/>
            <a:endParaRPr lang="en-CA" dirty="0" smtClean="0"/>
          </a:p>
          <a:p>
            <a:pPr algn="l"/>
            <a:endParaRPr lang="en-CA" dirty="0"/>
          </a:p>
          <a:p>
            <a:pPr algn="l"/>
            <a:endParaRPr lang="en-CA" dirty="0" smtClean="0"/>
          </a:p>
          <a:p>
            <a:pPr algn="l"/>
            <a:endParaRPr lang="en-CA" dirty="0" smtClean="0"/>
          </a:p>
          <a:p>
            <a:pPr algn="l"/>
            <a:r>
              <a:rPr lang="en-CA" dirty="0" smtClean="0">
                <a:solidFill>
                  <a:srgbClr val="FFC000"/>
                </a:solidFill>
              </a:rPr>
              <a:t>(-) Battery impacts? (3)</a:t>
            </a:r>
          </a:p>
          <a:p>
            <a:pPr algn="l"/>
            <a:r>
              <a:rPr lang="en-CA" dirty="0">
                <a:solidFill>
                  <a:srgbClr val="FFC000"/>
                </a:solidFill>
              </a:rPr>
              <a:t>(-) </a:t>
            </a:r>
            <a:r>
              <a:rPr lang="en-CA" dirty="0" smtClean="0">
                <a:solidFill>
                  <a:srgbClr val="FFC000"/>
                </a:solidFill>
              </a:rPr>
              <a:t>Loss of Control (9)</a:t>
            </a:r>
            <a:endParaRPr lang="en-CA" dirty="0">
              <a:solidFill>
                <a:srgbClr val="FFC000"/>
              </a:solidFill>
            </a:endParaRPr>
          </a:p>
          <a:p>
            <a:pPr algn="l"/>
            <a:endParaRPr lang="en-CA" dirty="0"/>
          </a:p>
        </p:txBody>
      </p:sp>
      <p:sp>
        <p:nvSpPr>
          <p:cNvPr id="18" name="TextBox 17"/>
          <p:cNvSpPr txBox="1"/>
          <p:nvPr/>
        </p:nvSpPr>
        <p:spPr>
          <a:xfrm>
            <a:off x="5143500" y="1703926"/>
            <a:ext cx="2781300" cy="1384995"/>
          </a:xfrm>
          <a:prstGeom prst="rect">
            <a:avLst/>
          </a:prstGeom>
          <a:noFill/>
        </p:spPr>
        <p:txBody>
          <a:bodyPr wrap="square" rtlCol="0">
            <a:spAutoFit/>
          </a:bodyPr>
          <a:lstStyle/>
          <a:p>
            <a:pPr algn="l"/>
            <a:endParaRPr lang="en-CA" dirty="0" smtClean="0"/>
          </a:p>
          <a:p>
            <a:pPr algn="l"/>
            <a:endParaRPr lang="en-CA" dirty="0"/>
          </a:p>
          <a:p>
            <a:pPr algn="l"/>
            <a:endParaRPr lang="en-CA" dirty="0" smtClean="0"/>
          </a:p>
          <a:p>
            <a:pPr algn="l"/>
            <a:r>
              <a:rPr lang="en-CA" dirty="0" smtClean="0">
                <a:solidFill>
                  <a:srgbClr val="FFC000"/>
                </a:solidFill>
              </a:rPr>
              <a:t>(-) Requires trust (7)</a:t>
            </a:r>
            <a:endParaRPr lang="en-CA" dirty="0">
              <a:solidFill>
                <a:srgbClr val="FFC000"/>
              </a:solidFill>
            </a:endParaRPr>
          </a:p>
          <a:p>
            <a:pPr algn="l"/>
            <a:r>
              <a:rPr lang="en-CA" dirty="0">
                <a:solidFill>
                  <a:srgbClr val="FFC000"/>
                </a:solidFill>
              </a:rPr>
              <a:t>(-) Loss of Control (9)</a:t>
            </a:r>
          </a:p>
          <a:p>
            <a:pPr algn="l"/>
            <a:endParaRPr lang="en-CA" dirty="0"/>
          </a:p>
        </p:txBody>
      </p:sp>
      <p:sp>
        <p:nvSpPr>
          <p:cNvPr id="19" name="TextBox 18"/>
          <p:cNvSpPr txBox="1"/>
          <p:nvPr/>
        </p:nvSpPr>
        <p:spPr>
          <a:xfrm>
            <a:off x="2485944" y="3140434"/>
            <a:ext cx="2781300" cy="1815882"/>
          </a:xfrm>
          <a:prstGeom prst="rect">
            <a:avLst/>
          </a:prstGeom>
          <a:noFill/>
        </p:spPr>
        <p:txBody>
          <a:bodyPr wrap="square" rtlCol="0">
            <a:spAutoFit/>
          </a:bodyPr>
          <a:lstStyle/>
          <a:p>
            <a:pPr algn="l"/>
            <a:r>
              <a:rPr lang="en-CA" dirty="0" smtClean="0">
                <a:solidFill>
                  <a:schemeClr val="tx2">
                    <a:lumMod val="50000"/>
                  </a:schemeClr>
                </a:solidFill>
              </a:rPr>
              <a:t>(+) Cuts pollution (~10)</a:t>
            </a:r>
          </a:p>
          <a:p>
            <a:pPr algn="l"/>
            <a:r>
              <a:rPr lang="en-CA" dirty="0" smtClean="0">
                <a:solidFill>
                  <a:schemeClr val="tx2">
                    <a:lumMod val="50000"/>
                  </a:schemeClr>
                </a:solidFill>
              </a:rPr>
              <a:t>(+) Renewables and cars </a:t>
            </a:r>
            <a:r>
              <a:rPr lang="en-CA" dirty="0" smtClean="0">
                <a:solidFill>
                  <a:schemeClr val="tx2">
                    <a:lumMod val="50000"/>
                  </a:schemeClr>
                </a:solidFill>
              </a:rPr>
              <a:t/>
            </a:r>
            <a:br>
              <a:rPr lang="en-CA" dirty="0" smtClean="0">
                <a:solidFill>
                  <a:schemeClr val="tx2">
                    <a:lumMod val="50000"/>
                  </a:schemeClr>
                </a:solidFill>
              </a:rPr>
            </a:br>
            <a:r>
              <a:rPr lang="en-CA" dirty="0" smtClean="0">
                <a:solidFill>
                  <a:schemeClr val="tx2">
                    <a:lumMod val="50000"/>
                  </a:schemeClr>
                </a:solidFill>
              </a:rPr>
              <a:t>go </a:t>
            </a:r>
            <a:r>
              <a:rPr lang="en-CA" dirty="0" smtClean="0">
                <a:solidFill>
                  <a:schemeClr val="tx2">
                    <a:lumMod val="50000"/>
                  </a:schemeClr>
                </a:solidFill>
              </a:rPr>
              <a:t>together” (</a:t>
            </a:r>
            <a:r>
              <a:rPr lang="en-CA" dirty="0">
                <a:solidFill>
                  <a:schemeClr val="tx2">
                    <a:lumMod val="50000"/>
                  </a:schemeClr>
                </a:solidFill>
              </a:rPr>
              <a:t>3</a:t>
            </a:r>
            <a:r>
              <a:rPr lang="en-CA" dirty="0" smtClean="0">
                <a:solidFill>
                  <a:schemeClr val="tx2">
                    <a:lumMod val="50000"/>
                  </a:schemeClr>
                </a:solidFill>
              </a:rPr>
              <a:t>)</a:t>
            </a:r>
            <a:endParaRPr lang="en-CA" dirty="0">
              <a:solidFill>
                <a:schemeClr val="tx2">
                  <a:lumMod val="50000"/>
                </a:schemeClr>
              </a:solidFill>
            </a:endParaRPr>
          </a:p>
          <a:p>
            <a:pPr algn="l"/>
            <a:endParaRPr lang="en-CA" dirty="0" smtClean="0"/>
          </a:p>
          <a:p>
            <a:pPr algn="l"/>
            <a:r>
              <a:rPr lang="en-CA" dirty="0" smtClean="0">
                <a:solidFill>
                  <a:srgbClr val="FFC000"/>
                </a:solidFill>
              </a:rPr>
              <a:t>(-) Negative impacts of renewable (~10)</a:t>
            </a:r>
          </a:p>
          <a:p>
            <a:pPr algn="l"/>
            <a:endParaRPr lang="en-CA" dirty="0">
              <a:solidFill>
                <a:srgbClr val="FFC000"/>
              </a:solidFill>
            </a:endParaRPr>
          </a:p>
          <a:p>
            <a:pPr algn="l"/>
            <a:endParaRPr lang="en-CA" dirty="0"/>
          </a:p>
        </p:txBody>
      </p:sp>
      <p:sp>
        <p:nvSpPr>
          <p:cNvPr id="16" name="Rounded Rectangular Callout 15"/>
          <p:cNvSpPr/>
          <p:nvPr/>
        </p:nvSpPr>
        <p:spPr>
          <a:xfrm>
            <a:off x="2184820" y="5375854"/>
            <a:ext cx="3082424" cy="908085"/>
          </a:xfrm>
          <a:prstGeom prst="wedgeRoundRectCallout">
            <a:avLst>
              <a:gd name="adj1" fmla="val -16788"/>
              <a:gd name="adj2" fmla="val -138501"/>
              <a:gd name="adj3" fmla="val 16667"/>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CA" sz="1600" dirty="0">
                <a:solidFill>
                  <a:srgbClr val="000000"/>
                </a:solidFill>
              </a:rPr>
              <a:t>“[T]hey were saying it might affect some birds” – Mr. Feng</a:t>
            </a:r>
          </a:p>
        </p:txBody>
      </p:sp>
      <p:sp>
        <p:nvSpPr>
          <p:cNvPr id="17" name="Rounded Rectangular Callout 16"/>
          <p:cNvSpPr/>
          <p:nvPr/>
        </p:nvSpPr>
        <p:spPr>
          <a:xfrm>
            <a:off x="5448406" y="4686150"/>
            <a:ext cx="3082424" cy="1143747"/>
          </a:xfrm>
          <a:prstGeom prst="wedgeRoundRectCallout">
            <a:avLst>
              <a:gd name="adj1" fmla="val -99833"/>
              <a:gd name="adj2" fmla="val -130334"/>
              <a:gd name="adj3" fmla="val 16667"/>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CA" sz="1600" dirty="0" smtClean="0">
                <a:solidFill>
                  <a:srgbClr val="000000"/>
                </a:solidFill>
              </a:rPr>
              <a:t>“…having </a:t>
            </a:r>
            <a:r>
              <a:rPr lang="en-CA" sz="1600" dirty="0">
                <a:solidFill>
                  <a:srgbClr val="000000"/>
                </a:solidFill>
              </a:rPr>
              <a:t>an electric car and the green electricity, I mean you're walking the</a:t>
            </a:r>
          </a:p>
          <a:p>
            <a:r>
              <a:rPr lang="en-CA" sz="1600" dirty="0">
                <a:solidFill>
                  <a:srgbClr val="000000"/>
                </a:solidFill>
              </a:rPr>
              <a:t>walk” – Liz</a:t>
            </a:r>
          </a:p>
        </p:txBody>
      </p:sp>
      <p:sp>
        <p:nvSpPr>
          <p:cNvPr id="20" name="Rounded Rectangular Callout 19"/>
          <p:cNvSpPr/>
          <p:nvPr/>
        </p:nvSpPr>
        <p:spPr>
          <a:xfrm>
            <a:off x="5018809" y="2909535"/>
            <a:ext cx="4244403" cy="1167015"/>
          </a:xfrm>
          <a:prstGeom prst="wedgeRoundRectCallout">
            <a:avLst>
              <a:gd name="adj1" fmla="val -60891"/>
              <a:gd name="adj2" fmla="val -14728"/>
              <a:gd name="adj3" fmla="val 16667"/>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CA" sz="1600" dirty="0">
                <a:solidFill>
                  <a:srgbClr val="000000"/>
                </a:solidFill>
              </a:rPr>
              <a:t>“We already get wind… and if you can make something work with something</a:t>
            </a:r>
          </a:p>
          <a:p>
            <a:r>
              <a:rPr lang="en-CA" sz="1600" dirty="0">
                <a:solidFill>
                  <a:srgbClr val="000000"/>
                </a:solidFill>
              </a:rPr>
              <a:t>that's already there that isn't harming the Earth, why not?” – Liz</a:t>
            </a:r>
          </a:p>
        </p:txBody>
      </p:sp>
    </p:spTree>
    <p:extLst>
      <p:ext uri="{BB962C8B-B14F-4D97-AF65-F5344CB8AC3E}">
        <p14:creationId xmlns:p14="http://schemas.microsoft.com/office/powerpoint/2010/main" val="7537121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20"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0799"/>
            <a:ext cx="8229600" cy="512539"/>
          </a:xfrm>
        </p:spPr>
        <p:txBody>
          <a:bodyPr/>
          <a:lstStyle/>
          <a:p>
            <a:r>
              <a:rPr lang="en-US" sz="3400" dirty="0" smtClean="0"/>
              <a:t>Implications from “reflexive” inquiry…</a:t>
            </a:r>
            <a:endParaRPr lang="en-US" sz="3400" dirty="0"/>
          </a:p>
        </p:txBody>
      </p:sp>
      <p:sp>
        <p:nvSpPr>
          <p:cNvPr id="8" name="TextBox 7"/>
          <p:cNvSpPr txBox="1"/>
          <p:nvPr/>
        </p:nvSpPr>
        <p:spPr>
          <a:xfrm>
            <a:off x="1403648" y="1700808"/>
            <a:ext cx="184731" cy="369332"/>
          </a:xfrm>
          <a:prstGeom prst="rect">
            <a:avLst/>
          </a:prstGeom>
          <a:noFill/>
        </p:spPr>
        <p:txBody>
          <a:bodyPr wrap="none" rtlCol="0">
            <a:spAutoFit/>
          </a:bodyPr>
          <a:lstStyle/>
          <a:p>
            <a:endParaRPr lang="en-US" dirty="0"/>
          </a:p>
        </p:txBody>
      </p:sp>
      <p:sp>
        <p:nvSpPr>
          <p:cNvPr id="15" name="TextBox 14"/>
          <p:cNvSpPr txBox="1"/>
          <p:nvPr/>
        </p:nvSpPr>
        <p:spPr>
          <a:xfrm>
            <a:off x="199586" y="769325"/>
            <a:ext cx="8944413" cy="4093428"/>
          </a:xfrm>
          <a:prstGeom prst="rect">
            <a:avLst/>
          </a:prstGeom>
          <a:noFill/>
        </p:spPr>
        <p:txBody>
          <a:bodyPr wrap="square" rtlCol="0">
            <a:spAutoFit/>
          </a:bodyPr>
          <a:lstStyle/>
          <a:p>
            <a:pPr algn="l"/>
            <a:r>
              <a:rPr lang="en-CA" sz="2600" dirty="0" smtClean="0">
                <a:solidFill>
                  <a:srgbClr val="FFFF00"/>
                </a:solidFill>
              </a:rPr>
              <a:t>For researchers:</a:t>
            </a:r>
          </a:p>
          <a:p>
            <a:pPr algn="l"/>
            <a:r>
              <a:rPr lang="en-CA" sz="2600" dirty="0"/>
              <a:t> </a:t>
            </a:r>
            <a:r>
              <a:rPr lang="en-CA" sz="2600" dirty="0" smtClean="0"/>
              <a:t>  </a:t>
            </a:r>
            <a:r>
              <a:rPr lang="en-CA" sz="2600" b="0" dirty="0" smtClean="0"/>
              <a:t>…include the consumer.</a:t>
            </a:r>
          </a:p>
          <a:p>
            <a:pPr algn="l"/>
            <a:r>
              <a:rPr lang="en-CA" sz="2600" b="0" dirty="0" smtClean="0"/>
              <a:t>   </a:t>
            </a:r>
            <a:r>
              <a:rPr lang="en-CA" sz="2600" b="0" dirty="0" smtClean="0"/>
              <a:t>…use methods that give the consumer “reflexive space”. </a:t>
            </a:r>
          </a:p>
          <a:p>
            <a:pPr algn="l"/>
            <a:r>
              <a:rPr lang="en-CA" sz="2600" b="0" dirty="0"/>
              <a:t> </a:t>
            </a:r>
            <a:r>
              <a:rPr lang="en-CA" sz="2600" b="0" dirty="0" smtClean="0"/>
              <a:t>  …interpret consumer research carefully.</a:t>
            </a:r>
            <a:endParaRPr lang="en-CA" sz="2600" b="0" dirty="0" smtClean="0"/>
          </a:p>
          <a:p>
            <a:pPr marL="514350" indent="-514350" algn="l">
              <a:buFont typeface="Arial" panose="020B0604020202020204" pitchFamily="34" charset="0"/>
              <a:buChar char="•"/>
            </a:pPr>
            <a:endParaRPr lang="en-CA" sz="2600" dirty="0" smtClean="0"/>
          </a:p>
          <a:p>
            <a:pPr algn="l"/>
            <a:r>
              <a:rPr lang="en-CA" sz="2600" dirty="0" smtClean="0">
                <a:solidFill>
                  <a:srgbClr val="FFFF00"/>
                </a:solidFill>
              </a:rPr>
              <a:t>For policymakers:</a:t>
            </a:r>
            <a:endParaRPr lang="en-CA" sz="2600" dirty="0">
              <a:solidFill>
                <a:srgbClr val="FFFF00"/>
              </a:solidFill>
            </a:endParaRPr>
          </a:p>
          <a:p>
            <a:pPr algn="l"/>
            <a:r>
              <a:rPr lang="en-CA" sz="2600" dirty="0"/>
              <a:t>  </a:t>
            </a:r>
            <a:r>
              <a:rPr lang="en-CA" sz="2600" dirty="0" smtClean="0"/>
              <a:t> </a:t>
            </a:r>
            <a:r>
              <a:rPr lang="en-CA" sz="2600" b="0" dirty="0" smtClean="0"/>
              <a:t>…awareness and confusion are real barriers.</a:t>
            </a:r>
            <a:endParaRPr lang="en-CA" sz="2600" dirty="0" smtClean="0"/>
          </a:p>
          <a:p>
            <a:pPr algn="l"/>
            <a:r>
              <a:rPr lang="en-CA" sz="2600" b="0" dirty="0"/>
              <a:t> </a:t>
            </a:r>
            <a:r>
              <a:rPr lang="en-CA" sz="2600" b="0" dirty="0" smtClean="0"/>
              <a:t>  </a:t>
            </a:r>
            <a:r>
              <a:rPr lang="en-CA" sz="2600" b="0" dirty="0" smtClean="0"/>
              <a:t>…</a:t>
            </a:r>
            <a:r>
              <a:rPr lang="en-CA" sz="2600" b="0" dirty="0" smtClean="0"/>
              <a:t>Mainstream is not very eager to overcome barriers.</a:t>
            </a:r>
            <a:endParaRPr lang="en-CA" sz="2600" b="0" dirty="0"/>
          </a:p>
          <a:p>
            <a:pPr algn="l"/>
            <a:r>
              <a:rPr lang="en-CA" sz="2600" b="0" dirty="0"/>
              <a:t> </a:t>
            </a:r>
            <a:r>
              <a:rPr lang="en-CA" sz="2600" b="0" dirty="0" smtClean="0"/>
              <a:t>  </a:t>
            </a:r>
            <a:r>
              <a:rPr lang="en-CA" sz="2600" b="0" dirty="0" smtClean="0"/>
              <a:t>…</a:t>
            </a:r>
            <a:r>
              <a:rPr lang="en-CA" sz="2600" b="0" dirty="0" smtClean="0"/>
              <a:t>education campaigns </a:t>
            </a:r>
            <a:r>
              <a:rPr lang="en-CA" sz="2600" b="0" dirty="0" smtClean="0"/>
              <a:t>might help…</a:t>
            </a:r>
            <a:endParaRPr lang="en-CA" sz="2600" b="0" dirty="0" smtClean="0"/>
          </a:p>
          <a:p>
            <a:pPr algn="l"/>
            <a:r>
              <a:rPr lang="en-CA" sz="2600" b="0" dirty="0"/>
              <a:t> </a:t>
            </a:r>
            <a:r>
              <a:rPr lang="en-CA" sz="2600" b="0" dirty="0" smtClean="0"/>
              <a:t>  …but biggest impact is to get vehicles “out there”. </a:t>
            </a:r>
          </a:p>
        </p:txBody>
      </p:sp>
    </p:spTree>
    <p:extLst>
      <p:ext uri="{BB962C8B-B14F-4D97-AF65-F5344CB8AC3E}">
        <p14:creationId xmlns:p14="http://schemas.microsoft.com/office/powerpoint/2010/main" val="5769719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5">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5">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5">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5">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5">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5">
                                            <p:txEl>
                                              <p:pRg st="7" end="7"/>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5">
                                            <p:txEl>
                                              <p:pRg st="8" end="8"/>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5">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8" name="Rectangle 14"/>
          <p:cNvSpPr>
            <a:spLocks noGrp="1" noChangeArrowheads="1"/>
          </p:cNvSpPr>
          <p:nvPr>
            <p:ph type="title"/>
          </p:nvPr>
        </p:nvSpPr>
        <p:spPr>
          <a:xfrm>
            <a:off x="440162" y="2720611"/>
            <a:ext cx="8229600" cy="1143000"/>
          </a:xfrm>
          <a:noFill/>
        </p:spPr>
        <p:txBody>
          <a:bodyPr/>
          <a:lstStyle/>
          <a:p>
            <a:pPr eaLnBrk="1" hangingPunct="1"/>
            <a:r>
              <a:rPr lang="en-US" dirty="0" smtClean="0">
                <a:solidFill>
                  <a:srgbClr val="FFFF00"/>
                </a:solidFill>
              </a:rPr>
              <a:t>Extras</a:t>
            </a:r>
            <a:endParaRPr lang="en-US" sz="3600" b="1" dirty="0" smtClean="0">
              <a:solidFill>
                <a:srgbClr val="FFFF00"/>
              </a:solidFill>
            </a:endParaRPr>
          </a:p>
        </p:txBody>
      </p:sp>
    </p:spTree>
    <p:extLst>
      <p:ext uri="{BB962C8B-B14F-4D97-AF65-F5344CB8AC3E}">
        <p14:creationId xmlns:p14="http://schemas.microsoft.com/office/powerpoint/2010/main" val="349722128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hart 4"/>
          <p:cNvGraphicFramePr>
            <a:graphicFrameLocks/>
          </p:cNvGraphicFramePr>
          <p:nvPr>
            <p:extLst>
              <p:ext uri="{D42A27DB-BD31-4B8C-83A1-F6EECF244321}">
                <p14:modId xmlns:p14="http://schemas.microsoft.com/office/powerpoint/2010/main" val="1180284543"/>
              </p:ext>
            </p:extLst>
          </p:nvPr>
        </p:nvGraphicFramePr>
        <p:xfrm>
          <a:off x="0" y="1248626"/>
          <a:ext cx="9144000" cy="5455006"/>
        </p:xfrm>
        <a:graphic>
          <a:graphicData uri="http://schemas.openxmlformats.org/drawingml/2006/chart">
            <c:chart xmlns:c="http://schemas.openxmlformats.org/drawingml/2006/chart" xmlns:r="http://schemas.openxmlformats.org/officeDocument/2006/relationships" r:id="rId2"/>
          </a:graphicData>
        </a:graphic>
      </p:graphicFrame>
      <p:sp>
        <p:nvSpPr>
          <p:cNvPr id="7" name="TextBox 6"/>
          <p:cNvSpPr txBox="1"/>
          <p:nvPr/>
        </p:nvSpPr>
        <p:spPr>
          <a:xfrm>
            <a:off x="0" y="6549744"/>
            <a:ext cx="6532211" cy="307777"/>
          </a:xfrm>
          <a:prstGeom prst="rect">
            <a:avLst/>
          </a:prstGeom>
          <a:noFill/>
        </p:spPr>
        <p:txBody>
          <a:bodyPr wrap="square" rtlCol="0">
            <a:spAutoFit/>
          </a:bodyPr>
          <a:lstStyle/>
          <a:p>
            <a:pPr algn="l"/>
            <a:r>
              <a:rPr lang="en-CA" dirty="0" smtClean="0">
                <a:solidFill>
                  <a:srgbClr val="FFFF00"/>
                </a:solidFill>
              </a:rPr>
              <a:t>Source</a:t>
            </a:r>
            <a:r>
              <a:rPr lang="en-CA" dirty="0" smtClean="0">
                <a:solidFill>
                  <a:schemeClr val="bg1"/>
                </a:solidFill>
              </a:rPr>
              <a:t>: </a:t>
            </a:r>
            <a:r>
              <a:rPr lang="en-CA" dirty="0" err="1" smtClean="0"/>
              <a:t>Wolinetz</a:t>
            </a:r>
            <a:r>
              <a:rPr lang="en-CA" dirty="0" smtClean="0"/>
              <a:t> and Axsen (forthcoming)</a:t>
            </a:r>
            <a:endParaRPr lang="en-CA" i="1" dirty="0"/>
          </a:p>
        </p:txBody>
      </p:sp>
      <p:sp>
        <p:nvSpPr>
          <p:cNvPr id="8" name="Left Arrow 7"/>
          <p:cNvSpPr/>
          <p:nvPr/>
        </p:nvSpPr>
        <p:spPr>
          <a:xfrm>
            <a:off x="4572000" y="4833597"/>
            <a:ext cx="4157663" cy="957262"/>
          </a:xfrm>
          <a:prstGeom prst="leftArrow">
            <a:avLst>
              <a:gd name="adj1" fmla="val 73881"/>
              <a:gd name="adj2" fmla="val 54478"/>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en-CA" sz="1600" dirty="0" smtClean="0">
                <a:solidFill>
                  <a:srgbClr val="000000"/>
                </a:solidFill>
              </a:rPr>
              <a:t>“Constrained” forecast, </a:t>
            </a:r>
          </a:p>
          <a:p>
            <a:pPr algn="ctr"/>
            <a:r>
              <a:rPr lang="en-CA" sz="1600" dirty="0" smtClean="0">
                <a:solidFill>
                  <a:srgbClr val="000000"/>
                </a:solidFill>
              </a:rPr>
              <a:t>without substantial policy </a:t>
            </a:r>
          </a:p>
          <a:p>
            <a:pPr algn="ctr"/>
            <a:r>
              <a:rPr lang="en-CA" sz="1600" dirty="0" smtClean="0">
                <a:solidFill>
                  <a:srgbClr val="000000"/>
                </a:solidFill>
              </a:rPr>
              <a:t>~1% market share</a:t>
            </a:r>
            <a:endParaRPr lang="en-CA" sz="1600" dirty="0">
              <a:solidFill>
                <a:srgbClr val="000000"/>
              </a:solidFill>
            </a:endParaRPr>
          </a:p>
        </p:txBody>
      </p:sp>
      <p:sp>
        <p:nvSpPr>
          <p:cNvPr id="9" name="Rectangle 12"/>
          <p:cNvSpPr>
            <a:spLocks noGrp="1"/>
          </p:cNvSpPr>
          <p:nvPr>
            <p:ph type="title" idx="4294967295"/>
          </p:nvPr>
        </p:nvSpPr>
        <p:spPr>
          <a:xfrm>
            <a:off x="446315" y="119743"/>
            <a:ext cx="8529587" cy="6048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z="4400" dirty="0" smtClean="0">
                <a:ln>
                  <a:noFill/>
                </a:ln>
                <a:solidFill>
                  <a:srgbClr val="FFFF00"/>
                </a:solidFill>
                <a:effectLst/>
              </a:rPr>
              <a:t>Important barriers to PEV sales</a:t>
            </a:r>
          </a:p>
        </p:txBody>
      </p:sp>
    </p:spTree>
    <p:extLst>
      <p:ext uri="{BB962C8B-B14F-4D97-AF65-F5344CB8AC3E}">
        <p14:creationId xmlns:p14="http://schemas.microsoft.com/office/powerpoint/2010/main" val="11377661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3_Apex">
  <a:themeElements>
    <a:clrScheme name="Custom 10">
      <a:dk1>
        <a:srgbClr val="0067B1"/>
      </a:dk1>
      <a:lt1>
        <a:srgbClr val="FFFFFF"/>
      </a:lt1>
      <a:dk2>
        <a:srgbClr val="0067B1"/>
      </a:dk2>
      <a:lt2>
        <a:srgbClr val="E1F2FF"/>
      </a:lt2>
      <a:accent1>
        <a:srgbClr val="7AC143"/>
      </a:accent1>
      <a:accent2>
        <a:srgbClr val="59A9F2"/>
      </a:accent2>
      <a:accent3>
        <a:srgbClr val="AAB8D5"/>
      </a:accent3>
      <a:accent4>
        <a:srgbClr val="DADADA"/>
      </a:accent4>
      <a:accent5>
        <a:srgbClr val="BEDDB0"/>
      </a:accent5>
      <a:accent6>
        <a:srgbClr val="5099DB"/>
      </a:accent6>
      <a:hlink>
        <a:srgbClr val="FFF100"/>
      </a:hlink>
      <a:folHlink>
        <a:srgbClr val="FF0000"/>
      </a:folHlink>
    </a:clrScheme>
    <a:fontScheme name="3_Apex">
      <a:majorFont>
        <a:latin typeface="Arial"/>
        <a:ea typeface=""/>
        <a:cs typeface=""/>
      </a:majorFont>
      <a:minorFont>
        <a:latin typeface="Arial"/>
        <a:ea typeface=""/>
        <a:cs typeface=""/>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extraClrScheme>
      <a:clrScheme name="Apex 1">
        <a:dk1>
          <a:srgbClr val="59A9F2"/>
        </a:dk1>
        <a:lt1>
          <a:srgbClr val="FFFFFF"/>
        </a:lt1>
        <a:dk2>
          <a:srgbClr val="000000"/>
        </a:dk2>
        <a:lt2>
          <a:srgbClr val="DBF5F9"/>
        </a:lt2>
        <a:accent1>
          <a:srgbClr val="0F6FC6"/>
        </a:accent1>
        <a:accent2>
          <a:srgbClr val="0F6FC6"/>
        </a:accent2>
        <a:accent3>
          <a:srgbClr val="AAAAAA"/>
        </a:accent3>
        <a:accent4>
          <a:srgbClr val="DADADA"/>
        </a:accent4>
        <a:accent5>
          <a:srgbClr val="AABBDF"/>
        </a:accent5>
        <a:accent6>
          <a:srgbClr val="0C64B3"/>
        </a:accent6>
        <a:hlink>
          <a:srgbClr val="E2D700"/>
        </a:hlink>
        <a:folHlink>
          <a:srgbClr val="85DFD0"/>
        </a:folHlink>
      </a:clrScheme>
      <a:clrMap bg1="dk2" tx1="lt1" bg2="dk1" tx2="lt2" accent1="accent1" accent2="accent2" accent3="accent3" accent4="accent4" accent5="accent5" accent6="accent6" hlink="hlink" folHlink="folHlink"/>
    </a:extraClrScheme>
    <a:extraClrScheme>
      <a:clrScheme name="Apex 2">
        <a:dk1>
          <a:srgbClr val="59A9F2"/>
        </a:dk1>
        <a:lt1>
          <a:srgbClr val="FFFFFF"/>
        </a:lt1>
        <a:dk2>
          <a:srgbClr val="0000CC"/>
        </a:dk2>
        <a:lt2>
          <a:srgbClr val="DBF5F9"/>
        </a:lt2>
        <a:accent1>
          <a:srgbClr val="0F6FC6"/>
        </a:accent1>
        <a:accent2>
          <a:srgbClr val="0F6FC6"/>
        </a:accent2>
        <a:accent3>
          <a:srgbClr val="AAAAE2"/>
        </a:accent3>
        <a:accent4>
          <a:srgbClr val="DADADA"/>
        </a:accent4>
        <a:accent5>
          <a:srgbClr val="AABBDF"/>
        </a:accent5>
        <a:accent6>
          <a:srgbClr val="0C64B3"/>
        </a:accent6>
        <a:hlink>
          <a:srgbClr val="E2D700"/>
        </a:hlink>
        <a:folHlink>
          <a:srgbClr val="85DFD0"/>
        </a:folHlink>
      </a:clrScheme>
      <a:clrMap bg1="dk2" tx1="lt1" bg2="dk1" tx2="lt2" accent1="accent1" accent2="accent2" accent3="accent3" accent4="accent4" accent5="accent5" accent6="accent6" hlink="hlink" folHlink="folHlink"/>
    </a:extraClrScheme>
    <a:extraClrScheme>
      <a:clrScheme name="Apex 3">
        <a:dk1>
          <a:srgbClr val="59A9F2"/>
        </a:dk1>
        <a:lt1>
          <a:srgbClr val="FFFFFF"/>
        </a:lt1>
        <a:dk2>
          <a:srgbClr val="0000CC"/>
        </a:dk2>
        <a:lt2>
          <a:srgbClr val="DBF5F9"/>
        </a:lt2>
        <a:accent1>
          <a:srgbClr val="0F6FC6"/>
        </a:accent1>
        <a:accent2>
          <a:srgbClr val="0F6FC6"/>
        </a:accent2>
        <a:accent3>
          <a:srgbClr val="AAAAE2"/>
        </a:accent3>
        <a:accent4>
          <a:srgbClr val="DADADA"/>
        </a:accent4>
        <a:accent5>
          <a:srgbClr val="AABBDF"/>
        </a:accent5>
        <a:accent6>
          <a:srgbClr val="0C64B3"/>
        </a:accent6>
        <a:hlink>
          <a:srgbClr val="FFFF00"/>
        </a:hlink>
        <a:folHlink>
          <a:srgbClr val="85DFD0"/>
        </a:folHlink>
      </a:clrScheme>
      <a:clrMap bg1="dk2" tx1="lt1" bg2="dk1" tx2="lt2" accent1="accent1" accent2="accent2" accent3="accent3" accent4="accent4" accent5="accent5" accent6="accent6" hlink="hlink" folHlink="folHlink"/>
    </a:extraClrScheme>
    <a:extraClrScheme>
      <a:clrScheme name="Apex 4">
        <a:dk1>
          <a:srgbClr val="59A9F2"/>
        </a:dk1>
        <a:lt1>
          <a:srgbClr val="FFFFFF"/>
        </a:lt1>
        <a:dk2>
          <a:srgbClr val="0000CC"/>
        </a:dk2>
        <a:lt2>
          <a:srgbClr val="DBF5F9"/>
        </a:lt2>
        <a:accent1>
          <a:srgbClr val="0F6FC6"/>
        </a:accent1>
        <a:accent2>
          <a:srgbClr val="0F6FC6"/>
        </a:accent2>
        <a:accent3>
          <a:srgbClr val="AAAAE2"/>
        </a:accent3>
        <a:accent4>
          <a:srgbClr val="DADADA"/>
        </a:accent4>
        <a:accent5>
          <a:srgbClr val="AABBDF"/>
        </a:accent5>
        <a:accent6>
          <a:srgbClr val="0C64B3"/>
        </a:accent6>
        <a:hlink>
          <a:srgbClr val="FFFF00"/>
        </a:hlink>
        <a:folHlink>
          <a:srgbClr val="FF0000"/>
        </a:folHlink>
      </a:clrScheme>
      <a:clrMap bg1="dk2" tx1="lt1" bg2="dk1" tx2="lt2" accent1="accent1" accent2="accent2" accent3="accent3" accent4="accent4" accent5="accent5" accent6="accent6" hlink="hlink" folHlink="folHlink"/>
    </a:extraClrScheme>
    <a:extraClrScheme>
      <a:clrScheme name="Apex 5">
        <a:dk1>
          <a:srgbClr val="59A9F2"/>
        </a:dk1>
        <a:lt1>
          <a:srgbClr val="FFFFFF"/>
        </a:lt1>
        <a:dk2>
          <a:srgbClr val="0000CC"/>
        </a:dk2>
        <a:lt2>
          <a:srgbClr val="DBF5F9"/>
        </a:lt2>
        <a:accent1>
          <a:srgbClr val="00CC00"/>
        </a:accent1>
        <a:accent2>
          <a:srgbClr val="0F6FC6"/>
        </a:accent2>
        <a:accent3>
          <a:srgbClr val="AAAAE2"/>
        </a:accent3>
        <a:accent4>
          <a:srgbClr val="DADADA"/>
        </a:accent4>
        <a:accent5>
          <a:srgbClr val="AAE2AA"/>
        </a:accent5>
        <a:accent6>
          <a:srgbClr val="0C64B3"/>
        </a:accent6>
        <a:hlink>
          <a:srgbClr val="FFFF00"/>
        </a:hlink>
        <a:folHlink>
          <a:srgbClr val="FF0000"/>
        </a:folHlink>
      </a:clrScheme>
      <a:clrMap bg1="dk2" tx1="lt1" bg2="dk1" tx2="lt2" accent1="accent1" accent2="accent2" accent3="accent3" accent4="accent4" accent5="accent5" accent6="accent6" hlink="hlink" folHlink="folHlink"/>
    </a:extraClrScheme>
    <a:extraClrScheme>
      <a:clrScheme name="Apex 6">
        <a:dk1>
          <a:srgbClr val="59A9F2"/>
        </a:dk1>
        <a:lt1>
          <a:srgbClr val="FFFFFF"/>
        </a:lt1>
        <a:dk2>
          <a:srgbClr val="0000CC"/>
        </a:dk2>
        <a:lt2>
          <a:srgbClr val="DBF5F9"/>
        </a:lt2>
        <a:accent1>
          <a:srgbClr val="00CC00"/>
        </a:accent1>
        <a:accent2>
          <a:srgbClr val="67B0F3"/>
        </a:accent2>
        <a:accent3>
          <a:srgbClr val="AAAAE2"/>
        </a:accent3>
        <a:accent4>
          <a:srgbClr val="DADADA"/>
        </a:accent4>
        <a:accent5>
          <a:srgbClr val="AAE2AA"/>
        </a:accent5>
        <a:accent6>
          <a:srgbClr val="5D9FDC"/>
        </a:accent6>
        <a:hlink>
          <a:srgbClr val="FFFF00"/>
        </a:hlink>
        <a:folHlink>
          <a:srgbClr val="FF0000"/>
        </a:folHlink>
      </a:clrScheme>
      <a:clrMap bg1="dk2" tx1="lt1" bg2="dk1" tx2="lt2" accent1="accent1" accent2="accent2" accent3="accent3" accent4="accent4" accent5="accent5" accent6="accent6" hlink="hlink" folHlink="folHlink"/>
    </a:extraClrScheme>
    <a:extraClrScheme>
      <a:clrScheme name="Apex 7">
        <a:dk1>
          <a:srgbClr val="59A9F2"/>
        </a:dk1>
        <a:lt1>
          <a:srgbClr val="FFFFFF"/>
        </a:lt1>
        <a:dk2>
          <a:srgbClr val="0000CC"/>
        </a:dk2>
        <a:lt2>
          <a:srgbClr val="DBF5F9"/>
        </a:lt2>
        <a:accent1>
          <a:srgbClr val="00CC00"/>
        </a:accent1>
        <a:accent2>
          <a:srgbClr val="59A9F2"/>
        </a:accent2>
        <a:accent3>
          <a:srgbClr val="AAAAE2"/>
        </a:accent3>
        <a:accent4>
          <a:srgbClr val="DADADA"/>
        </a:accent4>
        <a:accent5>
          <a:srgbClr val="AAE2AA"/>
        </a:accent5>
        <a:accent6>
          <a:srgbClr val="5099DB"/>
        </a:accent6>
        <a:hlink>
          <a:srgbClr val="FFFF00"/>
        </a:hlink>
        <a:folHlink>
          <a:srgbClr val="FF0000"/>
        </a:folHlink>
      </a:clrScheme>
      <a:clrMap bg1="dk2" tx1="lt1" bg2="dk1" tx2="lt2" accent1="accent1" accent2="accent2" accent3="accent3" accent4="accent4" accent5="accent5" accent6="accent6" hlink="hlink" folHlink="folHlink"/>
    </a:extraClrScheme>
    <a:extraClrScheme>
      <a:clrScheme name="Apex 8">
        <a:dk1>
          <a:srgbClr val="59A9F2"/>
        </a:dk1>
        <a:lt1>
          <a:srgbClr val="FFFFFF"/>
        </a:lt1>
        <a:dk2>
          <a:srgbClr val="0000CC"/>
        </a:dk2>
        <a:lt2>
          <a:srgbClr val="DBF5F9"/>
        </a:lt2>
        <a:accent1>
          <a:srgbClr val="00CC00"/>
        </a:accent1>
        <a:accent2>
          <a:srgbClr val="59A9F2"/>
        </a:accent2>
        <a:accent3>
          <a:srgbClr val="AAAAE2"/>
        </a:accent3>
        <a:accent4>
          <a:srgbClr val="DADADA"/>
        </a:accent4>
        <a:accent5>
          <a:srgbClr val="AAE2AA"/>
        </a:accent5>
        <a:accent6>
          <a:srgbClr val="5099DB"/>
        </a:accent6>
        <a:hlink>
          <a:srgbClr val="FFF100"/>
        </a:hlink>
        <a:folHlink>
          <a:srgbClr val="FF0000"/>
        </a:folHlink>
      </a:clrScheme>
      <a:clrMap bg1="dk2" tx1="lt1" bg2="dk1" tx2="lt2" accent1="accent1" accent2="accent2" accent3="accent3" accent4="accent4" accent5="accent5" accent6="accent6" hlink="hlink" folHlink="folHlink"/>
    </a:extraClrScheme>
    <a:extraClrScheme>
      <a:clrScheme name="Apex 9">
        <a:dk1>
          <a:srgbClr val="59A9F2"/>
        </a:dk1>
        <a:lt1>
          <a:srgbClr val="FFFFFF"/>
        </a:lt1>
        <a:dk2>
          <a:srgbClr val="0000CC"/>
        </a:dk2>
        <a:lt2>
          <a:srgbClr val="CCECFF"/>
        </a:lt2>
        <a:accent1>
          <a:srgbClr val="00CC00"/>
        </a:accent1>
        <a:accent2>
          <a:srgbClr val="59A9F2"/>
        </a:accent2>
        <a:accent3>
          <a:srgbClr val="AAAAE2"/>
        </a:accent3>
        <a:accent4>
          <a:srgbClr val="DADADA"/>
        </a:accent4>
        <a:accent5>
          <a:srgbClr val="AAE2AA"/>
        </a:accent5>
        <a:accent6>
          <a:srgbClr val="5099DB"/>
        </a:accent6>
        <a:hlink>
          <a:srgbClr val="FFF100"/>
        </a:hlink>
        <a:folHlink>
          <a:srgbClr val="FF0000"/>
        </a:folHlink>
      </a:clrScheme>
      <a:clrMap bg1="dk2" tx1="lt1" bg2="dk1" tx2="lt2" accent1="accent1" accent2="accent2" accent3="accent3" accent4="accent4" accent5="accent5" accent6="accent6" hlink="hlink" folHlink="folHlink"/>
    </a:extraClrScheme>
    <a:extraClrScheme>
      <a:clrScheme name="Apex 10">
        <a:dk1>
          <a:srgbClr val="59A9F2"/>
        </a:dk1>
        <a:lt1>
          <a:srgbClr val="FFFFFF"/>
        </a:lt1>
        <a:dk2>
          <a:srgbClr val="0000CC"/>
        </a:dk2>
        <a:lt2>
          <a:srgbClr val="E1F4FF"/>
        </a:lt2>
        <a:accent1>
          <a:srgbClr val="00CC00"/>
        </a:accent1>
        <a:accent2>
          <a:srgbClr val="59A9F2"/>
        </a:accent2>
        <a:accent3>
          <a:srgbClr val="AAAAE2"/>
        </a:accent3>
        <a:accent4>
          <a:srgbClr val="DADADA"/>
        </a:accent4>
        <a:accent5>
          <a:srgbClr val="AAE2AA"/>
        </a:accent5>
        <a:accent6>
          <a:srgbClr val="5099DB"/>
        </a:accent6>
        <a:hlink>
          <a:srgbClr val="FFF100"/>
        </a:hlink>
        <a:folHlink>
          <a:srgbClr val="FF0000"/>
        </a:folHlink>
      </a:clrScheme>
      <a:clrMap bg1="dk2" tx1="lt1" bg2="dk1" tx2="lt2" accent1="accent1" accent2="accent2" accent3="accent3" accent4="accent4" accent5="accent5" accent6="accent6" hlink="hlink" folHlink="folHlink"/>
    </a:extraClrScheme>
    <a:extraClrScheme>
      <a:clrScheme name="Apex 11">
        <a:dk1>
          <a:srgbClr val="FFCC00"/>
        </a:dk1>
        <a:lt1>
          <a:srgbClr val="FFFFFF"/>
        </a:lt1>
        <a:dk2>
          <a:srgbClr val="0000CC"/>
        </a:dk2>
        <a:lt2>
          <a:srgbClr val="E1F4FF"/>
        </a:lt2>
        <a:accent1>
          <a:srgbClr val="00CC00"/>
        </a:accent1>
        <a:accent2>
          <a:srgbClr val="59A9F2"/>
        </a:accent2>
        <a:accent3>
          <a:srgbClr val="AAAAE2"/>
        </a:accent3>
        <a:accent4>
          <a:srgbClr val="DADADA"/>
        </a:accent4>
        <a:accent5>
          <a:srgbClr val="AAE2AA"/>
        </a:accent5>
        <a:accent6>
          <a:srgbClr val="5099DB"/>
        </a:accent6>
        <a:hlink>
          <a:srgbClr val="FFF100"/>
        </a:hlink>
        <a:folHlink>
          <a:srgbClr val="FF0000"/>
        </a:folHlink>
      </a:clrScheme>
      <a:clrMap bg1="dk2" tx1="lt1" bg2="dk1" tx2="lt2" accent1="accent1" accent2="accent2" accent3="accent3" accent4="accent4" accent5="accent5" accent6="accent6" hlink="hlink" folHlink="folHlink"/>
    </a:extraClrScheme>
    <a:extraClrScheme>
      <a:clrScheme name="Apex 12">
        <a:dk1>
          <a:srgbClr val="FFCC00"/>
        </a:dk1>
        <a:lt1>
          <a:srgbClr val="FFFFFF"/>
        </a:lt1>
        <a:dk2>
          <a:srgbClr val="0000CC"/>
        </a:dk2>
        <a:lt2>
          <a:srgbClr val="E1FFE1"/>
        </a:lt2>
        <a:accent1>
          <a:srgbClr val="00CC00"/>
        </a:accent1>
        <a:accent2>
          <a:srgbClr val="59A9F2"/>
        </a:accent2>
        <a:accent3>
          <a:srgbClr val="AAAAE2"/>
        </a:accent3>
        <a:accent4>
          <a:srgbClr val="DADADA"/>
        </a:accent4>
        <a:accent5>
          <a:srgbClr val="AAE2AA"/>
        </a:accent5>
        <a:accent6>
          <a:srgbClr val="5099DB"/>
        </a:accent6>
        <a:hlink>
          <a:srgbClr val="FFF100"/>
        </a:hlink>
        <a:folHlink>
          <a:srgbClr val="FF0000"/>
        </a:folHlink>
      </a:clrScheme>
      <a:clrMap bg1="dk2" tx1="lt1" bg2="dk1" tx2="lt2" accent1="accent1" accent2="accent2" accent3="accent3" accent4="accent4" accent5="accent5" accent6="accent6" hlink="hlink" folHlink="folHlink"/>
    </a:extraClrScheme>
    <a:extraClrScheme>
      <a:clrScheme name="Apex 13">
        <a:dk1>
          <a:srgbClr val="FFCC00"/>
        </a:dk1>
        <a:lt1>
          <a:srgbClr val="FFFFFF"/>
        </a:lt1>
        <a:dk2>
          <a:srgbClr val="0000CC"/>
        </a:dk2>
        <a:lt2>
          <a:srgbClr val="E6FFE1"/>
        </a:lt2>
        <a:accent1>
          <a:srgbClr val="00CC00"/>
        </a:accent1>
        <a:accent2>
          <a:srgbClr val="59A9F2"/>
        </a:accent2>
        <a:accent3>
          <a:srgbClr val="AAAAE2"/>
        </a:accent3>
        <a:accent4>
          <a:srgbClr val="DADADA"/>
        </a:accent4>
        <a:accent5>
          <a:srgbClr val="AAE2AA"/>
        </a:accent5>
        <a:accent6>
          <a:srgbClr val="5099DB"/>
        </a:accent6>
        <a:hlink>
          <a:srgbClr val="FFF100"/>
        </a:hlink>
        <a:folHlink>
          <a:srgbClr val="FF0000"/>
        </a:folHlink>
      </a:clrScheme>
      <a:clrMap bg1="dk2" tx1="lt1" bg2="dk1" tx2="lt2" accent1="accent1" accent2="accent2" accent3="accent3" accent4="accent4" accent5="accent5" accent6="accent6" hlink="hlink" folHlink="folHlink"/>
    </a:extraClrScheme>
    <a:extraClrScheme>
      <a:clrScheme name="Apex 14">
        <a:dk1>
          <a:srgbClr val="FFCC00"/>
        </a:dk1>
        <a:lt1>
          <a:srgbClr val="FFFFFF"/>
        </a:lt1>
        <a:dk2>
          <a:srgbClr val="0000CC"/>
        </a:dk2>
        <a:lt2>
          <a:srgbClr val="E1F2FF"/>
        </a:lt2>
        <a:accent1>
          <a:srgbClr val="00CC00"/>
        </a:accent1>
        <a:accent2>
          <a:srgbClr val="59A9F2"/>
        </a:accent2>
        <a:accent3>
          <a:srgbClr val="AAAAE2"/>
        </a:accent3>
        <a:accent4>
          <a:srgbClr val="DADADA"/>
        </a:accent4>
        <a:accent5>
          <a:srgbClr val="AAE2AA"/>
        </a:accent5>
        <a:accent6>
          <a:srgbClr val="5099DB"/>
        </a:accent6>
        <a:hlink>
          <a:srgbClr val="FFF100"/>
        </a:hlink>
        <a:folHlink>
          <a:srgbClr val="FF0000"/>
        </a:folHlink>
      </a:clrScheme>
      <a:clrMap bg1="dk2" tx1="lt1" bg2="dk1" tx2="lt2" accent1="accent1" accent2="accent2" accent3="accent3" accent4="accent4" accent5="accent5" accent6="accent6" hlink="hlink" folHlink="folHlink"/>
    </a:extraClrScheme>
    <a:extraClrScheme>
      <a:clrScheme name="Apex 15">
        <a:dk1>
          <a:srgbClr val="FFCC00"/>
        </a:dk1>
        <a:lt1>
          <a:srgbClr val="FFFFFF"/>
        </a:lt1>
        <a:dk2>
          <a:srgbClr val="0067B1"/>
        </a:dk2>
        <a:lt2>
          <a:srgbClr val="E1F2FF"/>
        </a:lt2>
        <a:accent1>
          <a:srgbClr val="00CC00"/>
        </a:accent1>
        <a:accent2>
          <a:srgbClr val="59A9F2"/>
        </a:accent2>
        <a:accent3>
          <a:srgbClr val="AAB8D5"/>
        </a:accent3>
        <a:accent4>
          <a:srgbClr val="DADADA"/>
        </a:accent4>
        <a:accent5>
          <a:srgbClr val="AAE2AA"/>
        </a:accent5>
        <a:accent6>
          <a:srgbClr val="5099DB"/>
        </a:accent6>
        <a:hlink>
          <a:srgbClr val="FFF100"/>
        </a:hlink>
        <a:folHlink>
          <a:srgbClr val="FF0000"/>
        </a:folHlink>
      </a:clrScheme>
      <a:clrMap bg1="dk2" tx1="lt1" bg2="dk1" tx2="lt2" accent1="accent1" accent2="accent2" accent3="accent3" accent4="accent4" accent5="accent5" accent6="accent6" hlink="hlink" folHlink="folHlink"/>
    </a:extraClrScheme>
    <a:extraClrScheme>
      <a:clrScheme name="Apex 16">
        <a:dk1>
          <a:srgbClr val="FFCC00"/>
        </a:dk1>
        <a:lt1>
          <a:srgbClr val="FFFFFF"/>
        </a:lt1>
        <a:dk2>
          <a:srgbClr val="0067B1"/>
        </a:dk2>
        <a:lt2>
          <a:srgbClr val="E1F2FF"/>
        </a:lt2>
        <a:accent1>
          <a:srgbClr val="7AC143"/>
        </a:accent1>
        <a:accent2>
          <a:srgbClr val="59A9F2"/>
        </a:accent2>
        <a:accent3>
          <a:srgbClr val="AAB8D5"/>
        </a:accent3>
        <a:accent4>
          <a:srgbClr val="DADADA"/>
        </a:accent4>
        <a:accent5>
          <a:srgbClr val="BEDDB0"/>
        </a:accent5>
        <a:accent6>
          <a:srgbClr val="5099DB"/>
        </a:accent6>
        <a:hlink>
          <a:srgbClr val="FFF100"/>
        </a:hlink>
        <a:folHlink>
          <a:srgbClr val="FF000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13414</TotalTime>
  <Words>2032</Words>
  <Application>Microsoft Office PowerPoint</Application>
  <PresentationFormat>On-screen Show (4:3)</PresentationFormat>
  <Paragraphs>280</Paragraphs>
  <Slides>28</Slides>
  <Notes>22</Notes>
  <HiddenSlides>0</HiddenSlides>
  <MMClips>0</MMClips>
  <ScaleCrop>false</ScaleCrop>
  <HeadingPairs>
    <vt:vector size="4" baseType="variant">
      <vt:variant>
        <vt:lpstr>Theme</vt:lpstr>
      </vt:variant>
      <vt:variant>
        <vt:i4>1</vt:i4>
      </vt:variant>
      <vt:variant>
        <vt:lpstr>Slide Titles</vt:lpstr>
      </vt:variant>
      <vt:variant>
        <vt:i4>28</vt:i4>
      </vt:variant>
    </vt:vector>
  </HeadingPairs>
  <TitlesOfParts>
    <vt:vector size="29" baseType="lpstr">
      <vt:lpstr>3_Apex</vt:lpstr>
      <vt:lpstr>PowerPoint Presentation</vt:lpstr>
      <vt:lpstr>Sustainable  Transportation  Action Research  Team  (START) </vt:lpstr>
      <vt:lpstr>Perspectives on the consumer</vt:lpstr>
      <vt:lpstr>The Canadian Plug-in Electric Vehicle Study (CPEVS) 2012-2016</vt:lpstr>
      <vt:lpstr>A perspective on the PEV market: Now and future</vt:lpstr>
      <vt:lpstr>Canadian “Mainstream” Survey (n = 1754), representative of new vehicle buying households </vt:lpstr>
      <vt:lpstr>The reflexive CPEVS approach</vt:lpstr>
      <vt:lpstr>PowerPoint Presentation</vt:lpstr>
      <vt:lpstr>Mainstream awareness is low “How is each of the following vehicle fueled?</vt:lpstr>
      <vt:lpstr>A qualitative exploration of  consumer perceptions (and misperceptions)</vt:lpstr>
      <vt:lpstr>Research Objectives</vt:lpstr>
      <vt:lpstr>Interviewing a  sub-set of  survey respondents:  Purposive  sampling  22 households 31 individuals</vt:lpstr>
      <vt:lpstr>Consumer awareness  (or lack thereof)</vt:lpstr>
      <vt:lpstr>Less Knowledge          More Knowledge</vt:lpstr>
      <vt:lpstr>Mainstream has low awareness…</vt:lpstr>
      <vt:lpstr>Categorizing consumer perceptions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Implications from “reflexive” inquiry…</vt:lpstr>
      <vt:lpstr>Extras</vt:lpstr>
      <vt:lpstr>Important barriers to PEV sales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Plug-In 2009 Template</dc:title>
  <dc:creator>First Option</dc:creator>
  <cp:lastModifiedBy>Jonn Axsen</cp:lastModifiedBy>
  <cp:revision>557</cp:revision>
  <dcterms:created xsi:type="dcterms:W3CDTF">2009-04-03T23:05:41Z</dcterms:created>
  <dcterms:modified xsi:type="dcterms:W3CDTF">2017-01-11T20:08:14Z</dcterms:modified>
</cp:coreProperties>
</file>