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1"/>
  </p:sldMasterIdLst>
  <p:notesMasterIdLst>
    <p:notesMasterId r:id="rId22"/>
  </p:notesMasterIdLst>
  <p:handoutMasterIdLst>
    <p:handoutMasterId r:id="rId23"/>
  </p:handoutMasterIdLst>
  <p:sldIdLst>
    <p:sldId id="357" r:id="rId2"/>
    <p:sldId id="566" r:id="rId3"/>
    <p:sldId id="524" r:id="rId4"/>
    <p:sldId id="552" r:id="rId5"/>
    <p:sldId id="553" r:id="rId6"/>
    <p:sldId id="557" r:id="rId7"/>
    <p:sldId id="558" r:id="rId8"/>
    <p:sldId id="554" r:id="rId9"/>
    <p:sldId id="559" r:id="rId10"/>
    <p:sldId id="561" r:id="rId11"/>
    <p:sldId id="562" r:id="rId12"/>
    <p:sldId id="565" r:id="rId13"/>
    <p:sldId id="555" r:id="rId14"/>
    <p:sldId id="567" r:id="rId15"/>
    <p:sldId id="547" r:id="rId16"/>
    <p:sldId id="548" r:id="rId17"/>
    <p:sldId id="549" r:id="rId18"/>
    <p:sldId id="550" r:id="rId19"/>
    <p:sldId id="551" r:id="rId20"/>
    <p:sldId id="499" r:id="rId21"/>
  </p:sldIdLst>
  <p:sldSz cx="9144000" cy="6858000" type="screen4x3"/>
  <p:notesSz cx="6858000" cy="907732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00"/>
    <a:srgbClr val="DDDDDD"/>
    <a:srgbClr val="C0C0C0"/>
    <a:srgbClr val="003366"/>
    <a:srgbClr val="FF9900"/>
    <a:srgbClr val="DEF0D0"/>
    <a:srgbClr val="D4E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13" autoAdjust="0"/>
    <p:restoredTop sz="94272" autoAdjust="0"/>
  </p:normalViewPr>
  <p:slideViewPr>
    <p:cSldViewPr snapToGrid="0">
      <p:cViewPr varScale="1">
        <p:scale>
          <a:sx n="87" d="100"/>
          <a:sy n="87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25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REM-MAIN-2\HOME\jaxsen\Current%20Projects\Pipeline%20support\TRB%20paper%202013\Figures\Pipeline_Support_Figures_v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REM-MAIN-2\HOME\jaxsen\Current%20Projects\Pipeline%20support\TRB%20paper%202013\Figures\Pipeline_Support_Figures_v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axsen\Documents\Current%20Projects\Pipeline%20support\TRB%20paper%202013\Data%20analysis\SPSS\Pipeline_clusters_v3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i:Documents:Kia's%20files%20-Jul%2030:Pipeline%20Media%20Analysis:Final_Complete:Final:Final%20Outputs%20N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i:Documents:Kia's%20files%20-Jul%2030:Pipeline%20Media%20Analysis:Final_Complete:Final:Final%20Outputs%20N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i:Documents:Kia's%20files%20-Jul%2030:Pipeline%20Media%20Analysis:Final_Complete:Final:Final%20Outputs%20ND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i:Documents:Kia's%20files%20-Jul%2030:Pipeline%20Media%20Analysis:Final_Complete:Final:Final%20Outputs%20N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icki:Documents:Kia's%20files%20-Jul%2030:Pipeline%20Media%20Analysis:Final_Complete:Final:Final%20Outputs%20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1881363009703593E-2"/>
          <c:y val="5.811923509561305E-2"/>
          <c:w val="0.9072735497640384"/>
          <c:h val="0.8971988918051909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Pipeline!$Y$4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Pipeline!$Z$2:$AC$2</c:f>
              <c:strCache>
                <c:ptCount val="4"/>
                <c:pt idx="0">
                  <c:v>BC</c:v>
                </c:pt>
                <c:pt idx="1">
                  <c:v>AB</c:v>
                </c:pt>
                <c:pt idx="2">
                  <c:v>CTL</c:v>
                </c:pt>
                <c:pt idx="3">
                  <c:v>ATL</c:v>
                </c:pt>
              </c:strCache>
            </c:strRef>
          </c:cat>
          <c:val>
            <c:numRef>
              <c:f>Pipeline!$Z$4:$AC$4</c:f>
              <c:numCache>
                <c:formatCode>0%</c:formatCode>
                <c:ptCount val="4"/>
                <c:pt idx="0">
                  <c:v>-0.13882063882063883</c:v>
                </c:pt>
                <c:pt idx="1">
                  <c:v>-5.5118110236220472E-2</c:v>
                </c:pt>
                <c:pt idx="2">
                  <c:v>-9.0009000900090008E-2</c:v>
                </c:pt>
                <c:pt idx="3">
                  <c:v>-0.10714285714285714</c:v>
                </c:pt>
              </c:numCache>
            </c:numRef>
          </c:val>
        </c:ser>
        <c:ser>
          <c:idx val="0"/>
          <c:order val="1"/>
          <c:tx>
            <c:strRef>
              <c:f>Pipeline!$Y$3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Pipeline!$Z$2:$AC$2</c:f>
              <c:strCache>
                <c:ptCount val="4"/>
                <c:pt idx="0">
                  <c:v>BC</c:v>
                </c:pt>
                <c:pt idx="1">
                  <c:v>AB</c:v>
                </c:pt>
                <c:pt idx="2">
                  <c:v>CTL</c:v>
                </c:pt>
                <c:pt idx="3">
                  <c:v>ATL</c:v>
                </c:pt>
              </c:strCache>
            </c:strRef>
          </c:cat>
          <c:val>
            <c:numRef>
              <c:f>Pipeline!$Z$3:$AC$3</c:f>
              <c:numCache>
                <c:formatCode>0%</c:formatCode>
                <c:ptCount val="4"/>
                <c:pt idx="0">
                  <c:v>-0.20147420147420148</c:v>
                </c:pt>
                <c:pt idx="1">
                  <c:v>-6.2992125984251968E-2</c:v>
                </c:pt>
                <c:pt idx="2">
                  <c:v>-8.1908190819081905E-2</c:v>
                </c:pt>
                <c:pt idx="3">
                  <c:v>-7.6530612244897961E-2</c:v>
                </c:pt>
              </c:numCache>
            </c:numRef>
          </c:val>
        </c:ser>
        <c:ser>
          <c:idx val="2"/>
          <c:order val="2"/>
          <c:tx>
            <c:strRef>
              <c:f>Pipeline!$Y$5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Pipeline!$Z$2:$AC$2</c:f>
              <c:strCache>
                <c:ptCount val="4"/>
                <c:pt idx="0">
                  <c:v>BC</c:v>
                </c:pt>
                <c:pt idx="1">
                  <c:v>AB</c:v>
                </c:pt>
                <c:pt idx="2">
                  <c:v>CTL</c:v>
                </c:pt>
                <c:pt idx="3">
                  <c:v>ATL</c:v>
                </c:pt>
              </c:strCache>
            </c:strRef>
          </c:cat>
          <c:val>
            <c:numRef>
              <c:f>Pipeline!$Z$5:$AC$5</c:f>
              <c:numCache>
                <c:formatCode>0%</c:formatCode>
                <c:ptCount val="4"/>
                <c:pt idx="0">
                  <c:v>0.18796068796068796</c:v>
                </c:pt>
                <c:pt idx="1">
                  <c:v>0.27559055118110237</c:v>
                </c:pt>
                <c:pt idx="2">
                  <c:v>0.22592259225922592</c:v>
                </c:pt>
                <c:pt idx="3">
                  <c:v>0.1683673469387755</c:v>
                </c:pt>
              </c:numCache>
            </c:numRef>
          </c:val>
        </c:ser>
        <c:ser>
          <c:idx val="3"/>
          <c:order val="3"/>
          <c:tx>
            <c:strRef>
              <c:f>Pipeline!$Y$6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Pipeline!$Z$2:$AC$2</c:f>
              <c:strCache>
                <c:ptCount val="4"/>
                <c:pt idx="0">
                  <c:v>BC</c:v>
                </c:pt>
                <c:pt idx="1">
                  <c:v>AB</c:v>
                </c:pt>
                <c:pt idx="2">
                  <c:v>CTL</c:v>
                </c:pt>
                <c:pt idx="3">
                  <c:v>ATL</c:v>
                </c:pt>
              </c:strCache>
            </c:strRef>
          </c:cat>
          <c:val>
            <c:numRef>
              <c:f>Pipeline!$Z$6:$AC$6</c:f>
              <c:numCache>
                <c:formatCode>0%</c:formatCode>
                <c:ptCount val="4"/>
                <c:pt idx="0">
                  <c:v>9.0909090909090912E-2</c:v>
                </c:pt>
                <c:pt idx="1">
                  <c:v>0.21456692913385828</c:v>
                </c:pt>
                <c:pt idx="2">
                  <c:v>0.10801080108010801</c:v>
                </c:pt>
                <c:pt idx="3">
                  <c:v>7.6530612244897961E-2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100"/>
        <c:axId val="87377024"/>
        <c:axId val="87378560"/>
      </c:barChart>
      <c:catAx>
        <c:axId val="87377024"/>
        <c:scaling>
          <c:orientation val="minMax"/>
        </c:scaling>
        <c:delete val="0"/>
        <c:axPos val="b"/>
        <c:majorTickMark val="out"/>
        <c:minorTickMark val="none"/>
        <c:tickLblPos val="none"/>
        <c:crossAx val="87378560"/>
        <c:crosses val="autoZero"/>
        <c:auto val="1"/>
        <c:lblAlgn val="ctr"/>
        <c:lblOffset val="100"/>
        <c:noMultiLvlLbl val="0"/>
      </c:catAx>
      <c:valAx>
        <c:axId val="8737856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737702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50583521030682643"/>
          <c:y val="2.5806527887768022E-2"/>
          <c:w val="0.4681385031070292"/>
          <c:h val="0.89769801443802222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Pipeline_V2!$B$74</c:f>
              <c:strCache>
                <c:ptCount val="1"/>
                <c:pt idx="0">
                  <c:v>BC</c:v>
                </c:pt>
              </c:strCache>
            </c:strRef>
          </c:tx>
          <c:invertIfNegative val="0"/>
          <c:cat>
            <c:strRef>
              <c:f>Pipeline_V2!$A$75:$A$84</c:f>
              <c:strCache>
                <c:ptCount val="10"/>
                <c:pt idx="0">
                  <c:v>...should instead be built to eastern Canada or the United States.</c:v>
                </c:pt>
                <c:pt idx="1">
                  <c:v>...will increase overall greenhouse gas emissions.* </c:v>
                </c:pt>
                <c:pt idx="2">
                  <c:v>...has unacceptable environmental risks.*</c:v>
                </c:pt>
                <c:pt idx="3">
                  <c:v>...will provide economic benefits to Canadians.*</c:v>
                </c:pt>
                <c:pt idx="4">
                  <c:v>...will provide benefits to my province.*</c:v>
                </c:pt>
                <c:pt idx="5">
                  <c:v>...will create jobs.*</c:v>
                </c:pt>
                <c:pt idx="7">
                  <c:v>Canada should decrease or shut down the oil sands.*</c:v>
                </c:pt>
                <c:pt idx="8">
                  <c:v>Canada should keep or expand the size of the oil sands.*</c:v>
                </c:pt>
                <c:pt idx="9">
                  <c:v>There are major environmental impacts from oil sands.*</c:v>
                </c:pt>
              </c:strCache>
            </c:strRef>
          </c:cat>
          <c:val>
            <c:numRef>
              <c:f>Pipeline_V2!$B$75:$B$84</c:f>
              <c:numCache>
                <c:formatCode>0%</c:formatCode>
                <c:ptCount val="10"/>
                <c:pt idx="0">
                  <c:v>0.19164619164619165</c:v>
                </c:pt>
                <c:pt idx="1">
                  <c:v>0.40663390663390664</c:v>
                </c:pt>
                <c:pt idx="2">
                  <c:v>0.5393120393120393</c:v>
                </c:pt>
                <c:pt idx="3">
                  <c:v>0.62776412776412771</c:v>
                </c:pt>
                <c:pt idx="4">
                  <c:v>0.56388206388206386</c:v>
                </c:pt>
                <c:pt idx="5">
                  <c:v>0.75061425061425069</c:v>
                </c:pt>
                <c:pt idx="7">
                  <c:v>0.1941031941031941</c:v>
                </c:pt>
                <c:pt idx="8">
                  <c:v>0.53685503685503688</c:v>
                </c:pt>
                <c:pt idx="9">
                  <c:v>0.46437346437346438</c:v>
                </c:pt>
              </c:numCache>
            </c:numRef>
          </c:val>
        </c:ser>
        <c:ser>
          <c:idx val="2"/>
          <c:order val="1"/>
          <c:tx>
            <c:strRef>
              <c:f>Pipeline_V2!$C$74</c:f>
              <c:strCache>
                <c:ptCount val="1"/>
                <c:pt idx="0">
                  <c:v>Alberta</c:v>
                </c:pt>
              </c:strCache>
            </c:strRef>
          </c:tx>
          <c:invertIfNegative val="0"/>
          <c:cat>
            <c:strRef>
              <c:f>Pipeline_V2!$A$75:$A$84</c:f>
              <c:strCache>
                <c:ptCount val="10"/>
                <c:pt idx="0">
                  <c:v>...should instead be built to eastern Canada or the United States.</c:v>
                </c:pt>
                <c:pt idx="1">
                  <c:v>...will increase overall greenhouse gas emissions.* </c:v>
                </c:pt>
                <c:pt idx="2">
                  <c:v>...has unacceptable environmental risks.*</c:v>
                </c:pt>
                <c:pt idx="3">
                  <c:v>...will provide economic benefits to Canadians.*</c:v>
                </c:pt>
                <c:pt idx="4">
                  <c:v>...will provide benefits to my province.*</c:v>
                </c:pt>
                <c:pt idx="5">
                  <c:v>...will create jobs.*</c:v>
                </c:pt>
                <c:pt idx="7">
                  <c:v>Canada should decrease or shut down the oil sands.*</c:v>
                </c:pt>
                <c:pt idx="8">
                  <c:v>Canada should keep or expand the size of the oil sands.*</c:v>
                </c:pt>
                <c:pt idx="9">
                  <c:v>There are major environmental impacts from oil sands.*</c:v>
                </c:pt>
              </c:strCache>
            </c:strRef>
          </c:cat>
          <c:val>
            <c:numRef>
              <c:f>Pipeline_V2!$C$75:$C$84</c:f>
              <c:numCache>
                <c:formatCode>0%</c:formatCode>
                <c:ptCount val="10"/>
                <c:pt idx="0">
                  <c:v>0.18700787401574803</c:v>
                </c:pt>
                <c:pt idx="1">
                  <c:v>0.30708661417322836</c:v>
                </c:pt>
                <c:pt idx="2">
                  <c:v>0.31692913385826771</c:v>
                </c:pt>
                <c:pt idx="3">
                  <c:v>0.74015748031496065</c:v>
                </c:pt>
                <c:pt idx="4">
                  <c:v>0.75984251968503935</c:v>
                </c:pt>
                <c:pt idx="5">
                  <c:v>0.85039370078740162</c:v>
                </c:pt>
                <c:pt idx="7">
                  <c:v>0.11220472440944881</c:v>
                </c:pt>
                <c:pt idx="8">
                  <c:v>0.70866141732283461</c:v>
                </c:pt>
                <c:pt idx="9">
                  <c:v>0.37204724409448819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039808"/>
        <c:axId val="92053888"/>
      </c:barChart>
      <c:catAx>
        <c:axId val="920398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2053888"/>
        <c:crosses val="autoZero"/>
        <c:auto val="1"/>
        <c:lblAlgn val="ctr"/>
        <c:lblOffset val="100"/>
        <c:noMultiLvlLbl val="0"/>
      </c:catAx>
      <c:valAx>
        <c:axId val="9205388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92039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455066436282135"/>
          <c:y val="6.0802728952578239E-2"/>
          <c:w val="0.1181661788208322"/>
          <c:h val="0.13836096609183407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5091290784767464E-2"/>
          <c:y val="5.811923509561305E-2"/>
          <c:w val="0.92406369449908643"/>
          <c:h val="0.8971988918051909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Compare!$P$35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Compare!$Q$34:$AC$34</c:f>
              <c:strCache>
                <c:ptCount val="13"/>
                <c:pt idx="0">
                  <c:v>Pro-env</c:v>
                </c:pt>
                <c:pt idx="1">
                  <c:v>Aware</c:v>
                </c:pt>
                <c:pt idx="2">
                  <c:v>Multivalue</c:v>
                </c:pt>
                <c:pt idx="3">
                  <c:v>Self Only</c:v>
                </c:pt>
                <c:pt idx="4">
                  <c:v>Tradition</c:v>
                </c:pt>
                <c:pt idx="5">
                  <c:v>Unengaged</c:v>
                </c:pt>
                <c:pt idx="7">
                  <c:v>Pro-env</c:v>
                </c:pt>
                <c:pt idx="8">
                  <c:v>Impacts</c:v>
                </c:pt>
                <c:pt idx="9">
                  <c:v>Multivalue</c:v>
                </c:pt>
                <c:pt idx="10">
                  <c:v>Self Only</c:v>
                </c:pt>
                <c:pt idx="11">
                  <c:v>Tradition</c:v>
                </c:pt>
                <c:pt idx="12">
                  <c:v>Unengaged</c:v>
                </c:pt>
              </c:strCache>
            </c:strRef>
          </c:cat>
          <c:val>
            <c:numRef>
              <c:f>Compare!$Q$35:$AC$35</c:f>
              <c:numCache>
                <c:formatCode>General</c:formatCode>
                <c:ptCount val="13"/>
                <c:pt idx="0">
                  <c:v>-0.24712643677999999</c:v>
                </c:pt>
                <c:pt idx="1">
                  <c:v>-0.14772727273</c:v>
                </c:pt>
                <c:pt idx="2">
                  <c:v>-7.4829931973000002E-2</c:v>
                </c:pt>
                <c:pt idx="3">
                  <c:v>-0.12765957447000001</c:v>
                </c:pt>
                <c:pt idx="4">
                  <c:v>-8.4112149533000002E-2</c:v>
                </c:pt>
                <c:pt idx="5">
                  <c:v>-8.8235294117999991E-2</c:v>
                </c:pt>
                <c:pt idx="7">
                  <c:v>-0.11235955055999999</c:v>
                </c:pt>
                <c:pt idx="8">
                  <c:v>-6.3063063062999997E-2</c:v>
                </c:pt>
                <c:pt idx="9">
                  <c:v>-3.7735849056999997E-2</c:v>
                </c:pt>
                <c:pt idx="10">
                  <c:v>-3.8461538461999997E-2</c:v>
                </c:pt>
                <c:pt idx="11">
                  <c:v>-2.7777777777999998E-2</c:v>
                </c:pt>
                <c:pt idx="12">
                  <c:v>-3.8461538461999997E-2</c:v>
                </c:pt>
              </c:numCache>
            </c:numRef>
          </c:val>
        </c:ser>
        <c:ser>
          <c:idx val="0"/>
          <c:order val="1"/>
          <c:tx>
            <c:strRef>
              <c:f>Compare!$P$36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Compare!$Q$34:$AC$34</c:f>
              <c:strCache>
                <c:ptCount val="13"/>
                <c:pt idx="0">
                  <c:v>Pro-env</c:v>
                </c:pt>
                <c:pt idx="1">
                  <c:v>Aware</c:v>
                </c:pt>
                <c:pt idx="2">
                  <c:v>Multivalue</c:v>
                </c:pt>
                <c:pt idx="3">
                  <c:v>Self Only</c:v>
                </c:pt>
                <c:pt idx="4">
                  <c:v>Tradition</c:v>
                </c:pt>
                <c:pt idx="5">
                  <c:v>Unengaged</c:v>
                </c:pt>
                <c:pt idx="7">
                  <c:v>Pro-env</c:v>
                </c:pt>
                <c:pt idx="8">
                  <c:v>Impacts</c:v>
                </c:pt>
                <c:pt idx="9">
                  <c:v>Multivalue</c:v>
                </c:pt>
                <c:pt idx="10">
                  <c:v>Self Only</c:v>
                </c:pt>
                <c:pt idx="11">
                  <c:v>Tradition</c:v>
                </c:pt>
                <c:pt idx="12">
                  <c:v>Unengaged</c:v>
                </c:pt>
              </c:strCache>
            </c:strRef>
          </c:cat>
          <c:val>
            <c:numRef>
              <c:f>Compare!$Q$36:$AC$36</c:f>
              <c:numCache>
                <c:formatCode>General</c:formatCode>
                <c:ptCount val="13"/>
                <c:pt idx="0">
                  <c:v>-0.33333333332999998</c:v>
                </c:pt>
                <c:pt idx="1">
                  <c:v>-0.23863636364000002</c:v>
                </c:pt>
                <c:pt idx="2">
                  <c:v>-0.14285714285999998</c:v>
                </c:pt>
                <c:pt idx="3">
                  <c:v>-0.1914893617</c:v>
                </c:pt>
                <c:pt idx="4">
                  <c:v>-8.4112149533000002E-2</c:v>
                </c:pt>
                <c:pt idx="5">
                  <c:v>-0.10294117647000001</c:v>
                </c:pt>
                <c:pt idx="7">
                  <c:v>-0.19101123596</c:v>
                </c:pt>
                <c:pt idx="8">
                  <c:v>-4.5045045044999996E-2</c:v>
                </c:pt>
                <c:pt idx="9">
                  <c:v>-4.7169811320999996E-2</c:v>
                </c:pt>
                <c:pt idx="10">
                  <c:v>-2.5641025641000001E-2</c:v>
                </c:pt>
                <c:pt idx="11">
                  <c:v>0</c:v>
                </c:pt>
                <c:pt idx="12">
                  <c:v>-5.7692307691999997E-2</c:v>
                </c:pt>
              </c:numCache>
            </c:numRef>
          </c:val>
        </c:ser>
        <c:ser>
          <c:idx val="2"/>
          <c:order val="2"/>
          <c:tx>
            <c:strRef>
              <c:f>Compare!$P$37</c:f>
              <c:strCache>
                <c:ptCount val="1"/>
                <c:pt idx="0">
                  <c:v>Agree</c:v>
                </c:pt>
              </c:strCache>
            </c:strRef>
          </c:tx>
          <c:invertIfNegative val="0"/>
          <c:cat>
            <c:strRef>
              <c:f>Compare!$Q$34:$AC$34</c:f>
              <c:strCache>
                <c:ptCount val="13"/>
                <c:pt idx="0">
                  <c:v>Pro-env</c:v>
                </c:pt>
                <c:pt idx="1">
                  <c:v>Aware</c:v>
                </c:pt>
                <c:pt idx="2">
                  <c:v>Multivalue</c:v>
                </c:pt>
                <c:pt idx="3">
                  <c:v>Self Only</c:v>
                </c:pt>
                <c:pt idx="4">
                  <c:v>Tradition</c:v>
                </c:pt>
                <c:pt idx="5">
                  <c:v>Unengaged</c:v>
                </c:pt>
                <c:pt idx="7">
                  <c:v>Pro-env</c:v>
                </c:pt>
                <c:pt idx="8">
                  <c:v>Impacts</c:v>
                </c:pt>
                <c:pt idx="9">
                  <c:v>Multivalue</c:v>
                </c:pt>
                <c:pt idx="10">
                  <c:v>Self Only</c:v>
                </c:pt>
                <c:pt idx="11">
                  <c:v>Tradition</c:v>
                </c:pt>
                <c:pt idx="12">
                  <c:v>Unengaged</c:v>
                </c:pt>
              </c:strCache>
            </c:strRef>
          </c:cat>
          <c:val>
            <c:numRef>
              <c:f>Compare!$Q$37:$AC$37</c:f>
              <c:numCache>
                <c:formatCode>General</c:formatCode>
                <c:ptCount val="13"/>
                <c:pt idx="0">
                  <c:v>9.7701149424999995E-2</c:v>
                </c:pt>
                <c:pt idx="1">
                  <c:v>0.18181818182000001</c:v>
                </c:pt>
                <c:pt idx="2">
                  <c:v>0.17687074829999999</c:v>
                </c:pt>
                <c:pt idx="3">
                  <c:v>0.20567375887</c:v>
                </c:pt>
                <c:pt idx="4">
                  <c:v>0.27102803737999998</c:v>
                </c:pt>
                <c:pt idx="5">
                  <c:v>0.29411764705999999</c:v>
                </c:pt>
                <c:pt idx="7">
                  <c:v>0.19101123596</c:v>
                </c:pt>
                <c:pt idx="8">
                  <c:v>0.36036036035999996</c:v>
                </c:pt>
                <c:pt idx="9">
                  <c:v>0.20754716981000002</c:v>
                </c:pt>
                <c:pt idx="10">
                  <c:v>0.39743589743999996</c:v>
                </c:pt>
                <c:pt idx="11">
                  <c:v>0.26388888889000001</c:v>
                </c:pt>
                <c:pt idx="12">
                  <c:v>0.21153846154</c:v>
                </c:pt>
              </c:numCache>
            </c:numRef>
          </c:val>
        </c:ser>
        <c:ser>
          <c:idx val="3"/>
          <c:order val="3"/>
          <c:tx>
            <c:strRef>
              <c:f>Compare!$P$38</c:f>
              <c:strCache>
                <c:ptCount val="1"/>
                <c:pt idx="0">
                  <c:v>Strongly Agree</c:v>
                </c:pt>
              </c:strCache>
            </c:strRef>
          </c:tx>
          <c:invertIfNegative val="0"/>
          <c:cat>
            <c:strRef>
              <c:f>Compare!$Q$34:$AC$34</c:f>
              <c:strCache>
                <c:ptCount val="13"/>
                <c:pt idx="0">
                  <c:v>Pro-env</c:v>
                </c:pt>
                <c:pt idx="1">
                  <c:v>Aware</c:v>
                </c:pt>
                <c:pt idx="2">
                  <c:v>Multivalue</c:v>
                </c:pt>
                <c:pt idx="3">
                  <c:v>Self Only</c:v>
                </c:pt>
                <c:pt idx="4">
                  <c:v>Tradition</c:v>
                </c:pt>
                <c:pt idx="5">
                  <c:v>Unengaged</c:v>
                </c:pt>
                <c:pt idx="7">
                  <c:v>Pro-env</c:v>
                </c:pt>
                <c:pt idx="8">
                  <c:v>Impacts</c:v>
                </c:pt>
                <c:pt idx="9">
                  <c:v>Multivalue</c:v>
                </c:pt>
                <c:pt idx="10">
                  <c:v>Self Only</c:v>
                </c:pt>
                <c:pt idx="11">
                  <c:v>Tradition</c:v>
                </c:pt>
                <c:pt idx="12">
                  <c:v>Unengaged</c:v>
                </c:pt>
              </c:strCache>
            </c:strRef>
          </c:cat>
          <c:val>
            <c:numRef>
              <c:f>Compare!$Q$38:$AC$38</c:f>
              <c:numCache>
                <c:formatCode>General</c:formatCode>
                <c:ptCount val="13"/>
                <c:pt idx="0">
                  <c:v>2.8735632184000003E-2</c:v>
                </c:pt>
                <c:pt idx="1">
                  <c:v>5.1136363636000007E-2</c:v>
                </c:pt>
                <c:pt idx="2">
                  <c:v>0.12244897958999999</c:v>
                </c:pt>
                <c:pt idx="3">
                  <c:v>0.14893617021</c:v>
                </c:pt>
                <c:pt idx="4">
                  <c:v>0.14018691588999999</c:v>
                </c:pt>
                <c:pt idx="5">
                  <c:v>8.8235294117999991E-2</c:v>
                </c:pt>
                <c:pt idx="7">
                  <c:v>0.12359550562</c:v>
                </c:pt>
                <c:pt idx="8">
                  <c:v>0.10810810810999999</c:v>
                </c:pt>
                <c:pt idx="9">
                  <c:v>0.25471698112999996</c:v>
                </c:pt>
                <c:pt idx="10">
                  <c:v>0.15384615385</c:v>
                </c:pt>
                <c:pt idx="11">
                  <c:v>0.48611111110999999</c:v>
                </c:pt>
                <c:pt idx="12">
                  <c:v>0.23076923077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100"/>
        <c:axId val="90152320"/>
        <c:axId val="90178688"/>
      </c:barChart>
      <c:catAx>
        <c:axId val="90152320"/>
        <c:scaling>
          <c:orientation val="minMax"/>
        </c:scaling>
        <c:delete val="0"/>
        <c:axPos val="b"/>
        <c:majorTickMark val="out"/>
        <c:minorTickMark val="none"/>
        <c:tickLblPos val="none"/>
        <c:crossAx val="90178688"/>
        <c:crosses val="autoZero"/>
        <c:auto val="1"/>
        <c:lblAlgn val="ctr"/>
        <c:lblOffset val="100"/>
        <c:noMultiLvlLbl val="0"/>
      </c:catAx>
      <c:valAx>
        <c:axId val="90178688"/>
        <c:scaling>
          <c:orientation val="minMax"/>
          <c:max val="0.8"/>
          <c:min val="-0.60000000000000009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01523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Chron.!$A$59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elete val="1"/>
          </c:dLbls>
          <c:cat>
            <c:numRef>
              <c:f>Chron.!$B$58:$H$58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Chron.!$B$59:$H$59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57</c:v>
                </c:pt>
                <c:pt idx="3">
                  <c:v>139</c:v>
                </c:pt>
                <c:pt idx="4">
                  <c:v>875</c:v>
                </c:pt>
                <c:pt idx="5">
                  <c:v>536</c:v>
                </c:pt>
                <c:pt idx="6">
                  <c:v>483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0281088"/>
        <c:axId val="90282624"/>
      </c:barChart>
      <c:catAx>
        <c:axId val="90281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0282624"/>
        <c:crosses val="autoZero"/>
        <c:auto val="1"/>
        <c:lblAlgn val="ctr"/>
        <c:lblOffset val="100"/>
        <c:noMultiLvlLbl val="0"/>
      </c:catAx>
      <c:valAx>
        <c:axId val="90282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0281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74564984932442E-2"/>
          <c:y val="3.5973338712667335E-2"/>
          <c:w val="0.9063501263730922"/>
          <c:h val="0.8812056130374904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RB!$M$134</c:f>
              <c:strCache>
                <c:ptCount val="1"/>
                <c:pt idx="0">
                  <c:v>Pro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</c:spPr>
          <c:invertIfNegative val="0"/>
          <c:cat>
            <c:strRef>
              <c:f>RB!$N$132:$S$132</c:f>
              <c:strCache>
                <c:ptCount val="6"/>
                <c:pt idx="0">
                  <c:v>Economic</c:v>
                </c:pt>
                <c:pt idx="1">
                  <c:v>Environment</c:v>
                </c:pt>
                <c:pt idx="2">
                  <c:v>First Nations</c:v>
                </c:pt>
                <c:pt idx="3">
                  <c:v>Health</c:v>
                </c:pt>
                <c:pt idx="4">
                  <c:v>Political</c:v>
                </c:pt>
                <c:pt idx="5">
                  <c:v>Socio-cultural</c:v>
                </c:pt>
              </c:strCache>
            </c:strRef>
          </c:cat>
          <c:val>
            <c:numRef>
              <c:f>RB!$N$134:$S$134</c:f>
              <c:numCache>
                <c:formatCode>General</c:formatCode>
                <c:ptCount val="6"/>
                <c:pt idx="0">
                  <c:v>1199</c:v>
                </c:pt>
                <c:pt idx="1">
                  <c:v>464</c:v>
                </c:pt>
                <c:pt idx="2">
                  <c:v>255</c:v>
                </c:pt>
                <c:pt idx="3">
                  <c:v>15</c:v>
                </c:pt>
                <c:pt idx="4">
                  <c:v>63</c:v>
                </c:pt>
                <c:pt idx="5">
                  <c:v>135</c:v>
                </c:pt>
              </c:numCache>
            </c:numRef>
          </c:val>
        </c:ser>
        <c:ser>
          <c:idx val="2"/>
          <c:order val="1"/>
          <c:tx>
            <c:strRef>
              <c:f>RB!$M$135</c:f>
              <c:strCache>
                <c:ptCount val="1"/>
                <c:pt idx="0">
                  <c:v>Risk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RB!$N$132:$S$132</c:f>
              <c:strCache>
                <c:ptCount val="6"/>
                <c:pt idx="0">
                  <c:v>Economic</c:v>
                </c:pt>
                <c:pt idx="1">
                  <c:v>Environment</c:v>
                </c:pt>
                <c:pt idx="2">
                  <c:v>First Nations</c:v>
                </c:pt>
                <c:pt idx="3">
                  <c:v>Health</c:v>
                </c:pt>
                <c:pt idx="4">
                  <c:v>Political</c:v>
                </c:pt>
                <c:pt idx="5">
                  <c:v>Socio-cultural</c:v>
                </c:pt>
              </c:strCache>
            </c:strRef>
          </c:cat>
          <c:val>
            <c:numRef>
              <c:f>RB!$N$135:$S$135</c:f>
              <c:numCache>
                <c:formatCode>General</c:formatCode>
                <c:ptCount val="6"/>
                <c:pt idx="0">
                  <c:v>305</c:v>
                </c:pt>
                <c:pt idx="1">
                  <c:v>1558</c:v>
                </c:pt>
                <c:pt idx="2">
                  <c:v>285</c:v>
                </c:pt>
                <c:pt idx="3">
                  <c:v>13</c:v>
                </c:pt>
                <c:pt idx="4">
                  <c:v>375</c:v>
                </c:pt>
                <c:pt idx="5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90295680"/>
        <c:axId val="90322048"/>
      </c:barChart>
      <c:catAx>
        <c:axId val="902956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0322048"/>
        <c:crosses val="autoZero"/>
        <c:auto val="1"/>
        <c:lblAlgn val="ctr"/>
        <c:lblOffset val="100"/>
        <c:noMultiLvlLbl val="0"/>
      </c:catAx>
      <c:valAx>
        <c:axId val="90322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902956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5224798289102755E-2"/>
          <c:y val="2.062640925908963E-2"/>
          <c:w val="0.24627867697093417"/>
          <c:h val="0.13378221489403838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214566929134"/>
          <c:y val="4.8003491162993697E-2"/>
          <c:w val="0.85732247010790297"/>
          <c:h val="0.910090869887173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Feas!$B$77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</c:spPr>
          <c:invertIfNegative val="0"/>
          <c:cat>
            <c:strRef>
              <c:f>Feas!$A$78:$A$80</c:f>
              <c:strCache>
                <c:ptCount val="3"/>
                <c:pt idx="0">
                  <c:v>British Columbia</c:v>
                </c:pt>
                <c:pt idx="1">
                  <c:v>Alberta</c:v>
                </c:pt>
                <c:pt idx="2">
                  <c:v>National</c:v>
                </c:pt>
              </c:strCache>
            </c:strRef>
          </c:cat>
          <c:val>
            <c:numRef>
              <c:f>Feas!$B$78:$B$80</c:f>
              <c:numCache>
                <c:formatCode>General</c:formatCode>
                <c:ptCount val="3"/>
                <c:pt idx="0">
                  <c:v>4.8</c:v>
                </c:pt>
                <c:pt idx="1">
                  <c:v>5.4</c:v>
                </c:pt>
                <c:pt idx="2">
                  <c:v>5.3</c:v>
                </c:pt>
              </c:numCache>
            </c:numRef>
          </c:val>
        </c:ser>
        <c:ser>
          <c:idx val="1"/>
          <c:order val="1"/>
          <c:tx>
            <c:strRef>
              <c:f>Feas!$C$77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Feas!$A$78:$A$80</c:f>
              <c:strCache>
                <c:ptCount val="3"/>
                <c:pt idx="0">
                  <c:v>British Columbia</c:v>
                </c:pt>
                <c:pt idx="1">
                  <c:v>Alberta</c:v>
                </c:pt>
                <c:pt idx="2">
                  <c:v>National</c:v>
                </c:pt>
              </c:strCache>
            </c:strRef>
          </c:cat>
          <c:val>
            <c:numRef>
              <c:f>Feas!$C$78:$C$80</c:f>
              <c:numCache>
                <c:formatCode>General</c:formatCode>
                <c:ptCount val="3"/>
                <c:pt idx="0">
                  <c:v>-20.2</c:v>
                </c:pt>
                <c:pt idx="1">
                  <c:v>-18</c:v>
                </c:pt>
                <c:pt idx="2">
                  <c:v>-23.5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618752"/>
        <c:axId val="92620288"/>
      </c:barChart>
      <c:catAx>
        <c:axId val="926187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92620288"/>
        <c:crosses val="autoZero"/>
        <c:auto val="1"/>
        <c:lblAlgn val="ctr"/>
        <c:lblOffset val="100"/>
        <c:noMultiLvlLbl val="0"/>
      </c:catAx>
      <c:valAx>
        <c:axId val="92620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% Sources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2618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0346146835812202"/>
          <c:y val="0.84000989621006095"/>
          <c:w val="0.33968200155536116"/>
          <c:h val="7.6837070860350104E-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191090696996208E-2"/>
          <c:y val="6.0447246254554006E-2"/>
          <c:w val="0.92883360066102849"/>
          <c:h val="0.873016858511658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'RB - AB vs BC'!$A$148</c:f>
              <c:strCache>
                <c:ptCount val="1"/>
                <c:pt idx="0">
                  <c:v>British Columbia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cat>
            <c:strRef>
              <c:f>'RB - AB vs BC'!$B$147:$D$147</c:f>
              <c:strCache>
                <c:ptCount val="3"/>
                <c:pt idx="0">
                  <c:v>Benefit</c:v>
                </c:pt>
                <c:pt idx="1">
                  <c:v>Risk</c:v>
                </c:pt>
                <c:pt idx="2">
                  <c:v>Pro</c:v>
                </c:pt>
              </c:strCache>
            </c:strRef>
          </c:cat>
          <c:val>
            <c:numRef>
              <c:f>'RB - AB vs BC'!$B$148:$D$148</c:f>
              <c:numCache>
                <c:formatCode>General</c:formatCode>
                <c:ptCount val="3"/>
                <c:pt idx="0">
                  <c:v>0.37</c:v>
                </c:pt>
                <c:pt idx="1">
                  <c:v>0.52300000000000002</c:v>
                </c:pt>
                <c:pt idx="2">
                  <c:v>0.46700000000000003</c:v>
                </c:pt>
              </c:numCache>
            </c:numRef>
          </c:val>
        </c:ser>
        <c:ser>
          <c:idx val="1"/>
          <c:order val="1"/>
          <c:tx>
            <c:strRef>
              <c:f>'RB - AB vs BC'!$A$149</c:f>
              <c:strCache>
                <c:ptCount val="1"/>
                <c:pt idx="0">
                  <c:v>Alberta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'RB - AB vs BC'!$B$147:$D$147</c:f>
              <c:strCache>
                <c:ptCount val="3"/>
                <c:pt idx="0">
                  <c:v>Benefit</c:v>
                </c:pt>
                <c:pt idx="1">
                  <c:v>Risk</c:v>
                </c:pt>
                <c:pt idx="2">
                  <c:v>Pro</c:v>
                </c:pt>
              </c:strCache>
            </c:strRef>
          </c:cat>
          <c:val>
            <c:numRef>
              <c:f>'RB - AB vs BC'!$B$149:$D$149</c:f>
              <c:numCache>
                <c:formatCode>General</c:formatCode>
                <c:ptCount val="3"/>
                <c:pt idx="0">
                  <c:v>0.41199999999999998</c:v>
                </c:pt>
                <c:pt idx="1">
                  <c:v>0.51900000000000002</c:v>
                </c:pt>
                <c:pt idx="2">
                  <c:v>0.47899999999999998</c:v>
                </c:pt>
              </c:numCache>
            </c:numRef>
          </c:val>
        </c:ser>
        <c:ser>
          <c:idx val="2"/>
          <c:order val="2"/>
          <c:tx>
            <c:strRef>
              <c:f>'RB - AB vs BC'!$A$150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'RB - AB vs BC'!$B$147:$D$147</c:f>
              <c:strCache>
                <c:ptCount val="3"/>
                <c:pt idx="0">
                  <c:v>Benefit</c:v>
                </c:pt>
                <c:pt idx="1">
                  <c:v>Risk</c:v>
                </c:pt>
                <c:pt idx="2">
                  <c:v>Pro</c:v>
                </c:pt>
              </c:strCache>
            </c:strRef>
          </c:cat>
          <c:val>
            <c:numRef>
              <c:f>'RB - AB vs BC'!$B$150:$D$150</c:f>
              <c:numCache>
                <c:formatCode>General</c:formatCode>
                <c:ptCount val="3"/>
                <c:pt idx="0">
                  <c:v>0.36399999999999999</c:v>
                </c:pt>
                <c:pt idx="1">
                  <c:v>0.54500000000000004</c:v>
                </c:pt>
                <c:pt idx="2">
                  <c:v>0.42699999999999999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655616"/>
        <c:axId val="92657152"/>
      </c:barChart>
      <c:catAx>
        <c:axId val="926556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92657152"/>
        <c:crosses val="autoZero"/>
        <c:auto val="1"/>
        <c:lblAlgn val="ctr"/>
        <c:lblOffset val="100"/>
        <c:noMultiLvlLbl val="0"/>
      </c:catAx>
      <c:valAx>
        <c:axId val="92657152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265561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RB!$A$167</c:f>
              <c:strCache>
                <c:ptCount val="1"/>
                <c:pt idx="0">
                  <c:v># Mentions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RB!$B$164:$E$164</c:f>
              <c:strCache>
                <c:ptCount val="4"/>
                <c:pt idx="0">
                  <c:v>Climate</c:v>
                </c:pt>
                <c:pt idx="1">
                  <c:v>Coastal</c:v>
                </c:pt>
                <c:pt idx="2">
                  <c:v>General/Other</c:v>
                </c:pt>
                <c:pt idx="3">
                  <c:v>Territorial</c:v>
                </c:pt>
              </c:strCache>
            </c:strRef>
          </c:cat>
          <c:val>
            <c:numRef>
              <c:f>RB!$B$167:$E$167</c:f>
              <c:numCache>
                <c:formatCode>General</c:formatCode>
                <c:ptCount val="4"/>
                <c:pt idx="0">
                  <c:v>119</c:v>
                </c:pt>
                <c:pt idx="1">
                  <c:v>589</c:v>
                </c:pt>
                <c:pt idx="2">
                  <c:v>777</c:v>
                </c:pt>
                <c:pt idx="3">
                  <c:v>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428160"/>
        <c:axId val="92429696"/>
      </c:barChart>
      <c:catAx>
        <c:axId val="92428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2429696"/>
        <c:crosses val="autoZero"/>
        <c:auto val="1"/>
        <c:lblAlgn val="ctr"/>
        <c:lblOffset val="100"/>
        <c:noMultiLvlLbl val="0"/>
      </c:catAx>
      <c:valAx>
        <c:axId val="92429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2428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4E048864-2E53-4545-A876-64A3611E8FCC}" type="datetimeFigureOut">
              <a:rPr lang="en-US"/>
              <a:pPr>
                <a:defRPr/>
              </a:pPr>
              <a:t>1/9/2017</a:t>
            </a:fld>
            <a:endParaRPr lang="en-US"/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171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3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171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/>
            </a:lvl1pPr>
          </a:lstStyle>
          <a:p>
            <a:pPr>
              <a:defRPr/>
            </a:pPr>
            <a:fld id="{3AD3C710-49CC-44E3-9B57-95CBB01A6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28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fld id="{1F44B779-7244-4686-AB28-9D1899816CFC}" type="datetimeFigureOut">
              <a:rPr lang="en-US"/>
              <a:pPr>
                <a:defRPr/>
              </a:pPr>
              <a:t>1/9/2017</a:t>
            </a:fld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81038"/>
            <a:ext cx="4538662" cy="340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1650"/>
            <a:ext cx="5029200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330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2330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fld id="{213C4A84-8069-4117-A5F8-FF712C949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1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0463" y="681038"/>
            <a:ext cx="4538662" cy="3403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8D649-1628-BC4B-BFB9-89FC76F4015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6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8663" cy="34036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11650"/>
            <a:ext cx="5486400" cy="408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7635875" y="6351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endParaRPr lang="en-US" sz="1800" b="0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8693150" y="0"/>
            <a:ext cx="450850" cy="377825"/>
          </a:xfrm>
          <a:prstGeom prst="rect">
            <a:avLst/>
          </a:prstGeom>
          <a:solidFill>
            <a:schemeClr val="tx1"/>
          </a:solidFill>
          <a:ln w="25400">
            <a:solidFill>
              <a:srgbClr val="000000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8645525" y="-28575"/>
            <a:ext cx="557213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fld id="{4BAAB7B3-9AB0-4F29-8764-A69C4561D7F5}" type="slidenum">
              <a:rPr lang="en-US" sz="2400" b="0">
                <a:solidFill>
                  <a:srgbClr val="000000"/>
                </a:solidFill>
              </a:rPr>
              <a:pPr algn="l">
                <a:defRPr/>
              </a:pPr>
              <a:t>‹#›</a:t>
            </a:fld>
            <a:endParaRPr lang="en-US" sz="2400" b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2059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A78456-6206-2447-9276-F65360E60CF8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A6999E-672A-7849-B084-24CD17597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684213"/>
            <a:ext cx="82296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465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ln w="6350">
            <a:noFill/>
          </a:ln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27013" indent="-227013" algn="l" rtl="0" eaLnBrk="0" fontAlgn="base" hangingPunct="0">
        <a:spcBef>
          <a:spcPct val="0"/>
        </a:spcBef>
        <a:spcAft>
          <a:spcPct val="50000"/>
        </a:spcAft>
        <a:buClr>
          <a:srgbClr val="F9F9F9"/>
        </a:buClr>
        <a:buChar char="•"/>
        <a:defRPr sz="24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628650" indent="-284163" algn="l" rtl="0" eaLnBrk="0" fontAlgn="base" hangingPunct="0">
        <a:spcBef>
          <a:spcPct val="0"/>
        </a:spcBef>
        <a:spcAft>
          <a:spcPct val="50000"/>
        </a:spcAft>
        <a:buClr>
          <a:schemeClr val="tx1"/>
        </a:buClr>
        <a:buFont typeface="Arial" charset="0"/>
        <a:buChar char="–"/>
        <a:defRPr sz="24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914400" indent="-171450" algn="l" rtl="0" eaLnBrk="0" fontAlgn="base" hangingPunct="0">
        <a:spcBef>
          <a:spcPct val="0"/>
        </a:spcBef>
        <a:spcAft>
          <a:spcPct val="50000"/>
        </a:spcAft>
        <a:buClr>
          <a:schemeClr val="tx1"/>
        </a:buClr>
        <a:buChar char="•"/>
        <a:defRPr sz="20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316038" indent="-231775" algn="l" rtl="0" eaLnBrk="0" fontAlgn="base" hangingPunct="0">
        <a:spcBef>
          <a:spcPct val="0"/>
        </a:spcBef>
        <a:spcAft>
          <a:spcPct val="50000"/>
        </a:spcAft>
        <a:buClr>
          <a:schemeClr val="tx1"/>
        </a:buClr>
        <a:buSzPct val="100000"/>
        <a:buFont typeface="Arial" charset="0"/>
        <a:buChar char="–"/>
        <a:defRPr sz="20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1598613" indent="-168275" algn="l" rtl="0" eaLnBrk="0" fontAlgn="base" hangingPunct="0">
        <a:spcBef>
          <a:spcPct val="0"/>
        </a:spcBef>
        <a:spcAft>
          <a:spcPct val="50000"/>
        </a:spcAft>
        <a:buClr>
          <a:schemeClr val="tx1"/>
        </a:buClr>
        <a:buChar char="•"/>
        <a:defRPr sz="20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6"/>
          <a:stretch/>
        </p:blipFill>
        <p:spPr bwMode="auto">
          <a:xfrm>
            <a:off x="462727" y="1568052"/>
            <a:ext cx="5791118" cy="274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/>
          </p:cNvSpPr>
          <p:nvPr/>
        </p:nvSpPr>
        <p:spPr bwMode="auto">
          <a:xfrm>
            <a:off x="168813" y="152470"/>
            <a:ext cx="8834510" cy="12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CA" sz="2800" dirty="0" smtClean="0">
                <a:solidFill>
                  <a:schemeClr val="hlink"/>
                </a:solidFill>
              </a:rPr>
              <a:t>Media framing of unconventional fossil fuels: </a:t>
            </a:r>
            <a:br>
              <a:rPr lang="en-CA" sz="2800" dirty="0" smtClean="0">
                <a:solidFill>
                  <a:schemeClr val="hlink"/>
                </a:solidFill>
              </a:rPr>
            </a:br>
            <a:r>
              <a:rPr lang="en-CA" sz="2400" dirty="0" smtClean="0"/>
              <a:t>The absence of climate dialogue in Canada’s Northern Gateway Project</a:t>
            </a:r>
            <a:endParaRPr lang="en-CA" sz="2800" dirty="0"/>
          </a:p>
        </p:txBody>
      </p:sp>
      <p:pic>
        <p:nvPicPr>
          <p:cNvPr id="8" name="Picture 3" descr="SFU_BlockSFUTag_P187-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255" y="6118149"/>
            <a:ext cx="1489745" cy="73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>
            <a:spLocks/>
          </p:cNvSpPr>
          <p:nvPr/>
        </p:nvSpPr>
        <p:spPr bwMode="auto">
          <a:xfrm>
            <a:off x="359229" y="4535698"/>
            <a:ext cx="7744987" cy="89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FFFF00"/>
                </a:solidFill>
              </a:rPr>
              <a:t>Paper</a:t>
            </a:r>
            <a:r>
              <a:rPr lang="en-US" sz="1800" dirty="0" smtClean="0"/>
              <a:t>: Nichole </a:t>
            </a:r>
            <a:r>
              <a:rPr lang="en-US" sz="1800" dirty="0" err="1"/>
              <a:t>Dusyk</a:t>
            </a:r>
            <a:r>
              <a:rPr lang="en-US" sz="1800" dirty="0"/>
              <a:t>, </a:t>
            </a:r>
            <a:r>
              <a:rPr lang="en-US" sz="1800" dirty="0" err="1"/>
              <a:t>Jonn</a:t>
            </a:r>
            <a:r>
              <a:rPr lang="en-US" sz="1800" dirty="0"/>
              <a:t> </a:t>
            </a:r>
            <a:r>
              <a:rPr lang="en-US" sz="1800" dirty="0" smtClean="0"/>
              <a:t>Axsen &amp; </a:t>
            </a:r>
            <a:r>
              <a:rPr lang="en-US" sz="1800" dirty="0"/>
              <a:t>Kia </a:t>
            </a:r>
            <a:r>
              <a:rPr lang="en-US" sz="1800" dirty="0" err="1" smtClean="0"/>
              <a:t>Dullemond</a:t>
            </a:r>
            <a:endParaRPr lang="en-US" sz="1800" dirty="0" smtClean="0"/>
          </a:p>
          <a:p>
            <a:pPr algn="l"/>
            <a:endParaRPr lang="en-CA" sz="1800" dirty="0" smtClean="0">
              <a:solidFill>
                <a:srgbClr val="FFFF00"/>
              </a:solidFill>
            </a:endParaRPr>
          </a:p>
          <a:p>
            <a:pPr algn="l"/>
            <a:r>
              <a:rPr lang="en-CA" sz="1800" dirty="0" smtClean="0">
                <a:solidFill>
                  <a:srgbClr val="FFFF00"/>
                </a:solidFill>
              </a:rPr>
              <a:t>Presenter: </a:t>
            </a:r>
            <a:r>
              <a:rPr lang="en-CA" sz="1800" dirty="0" smtClean="0"/>
              <a:t>Dr. Jonn Axsen, Associate Professor, </a:t>
            </a:r>
            <a:br>
              <a:rPr lang="en-CA" sz="1800" dirty="0" smtClean="0"/>
            </a:br>
            <a:r>
              <a:rPr lang="en-CA" sz="1800" dirty="0" smtClean="0"/>
              <a:t>Director, Sustainable Transportation Action Research Team (START), </a:t>
            </a:r>
          </a:p>
          <a:p>
            <a:pPr algn="l"/>
            <a:r>
              <a:rPr lang="en-CA" sz="1800" dirty="0" smtClean="0"/>
              <a:t>Simon Fraser University</a:t>
            </a:r>
          </a:p>
          <a:p>
            <a:pPr algn="l"/>
            <a:endParaRPr lang="en-CA" sz="1800" dirty="0" smtClean="0"/>
          </a:p>
          <a:p>
            <a:pPr algn="l"/>
            <a:r>
              <a:rPr lang="en-CA" sz="1800" dirty="0" smtClean="0"/>
              <a:t>January 9, 2017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177" y="1377113"/>
            <a:ext cx="2577996" cy="14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836" y="2977969"/>
            <a:ext cx="2383278" cy="17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720" y="1804300"/>
            <a:ext cx="3626073" cy="468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2" y="-8398"/>
            <a:ext cx="9508778" cy="639693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rgbClr val="FFFF00"/>
                </a:solidFill>
              </a:rPr>
              <a:t>Sustainable </a:t>
            </a:r>
            <a:br>
              <a:rPr lang="en-US" sz="2600" dirty="0" smtClean="0">
                <a:solidFill>
                  <a:srgbClr val="FFFF00"/>
                </a:solidFill>
              </a:rPr>
            </a:br>
            <a:r>
              <a:rPr lang="en-US" sz="2600" dirty="0" smtClean="0">
                <a:solidFill>
                  <a:srgbClr val="FFFF00"/>
                </a:solidFill>
              </a:rPr>
              <a:t>Transportation </a:t>
            </a:r>
            <a:br>
              <a:rPr lang="en-US" sz="2600" dirty="0" smtClean="0">
                <a:solidFill>
                  <a:srgbClr val="FFFF00"/>
                </a:solidFill>
              </a:rPr>
            </a:br>
            <a:r>
              <a:rPr lang="en-US" sz="2600" dirty="0" smtClean="0">
                <a:solidFill>
                  <a:srgbClr val="FFFF00"/>
                </a:solidFill>
              </a:rPr>
              <a:t>Action Research </a:t>
            </a:r>
            <a:br>
              <a:rPr lang="en-US" sz="2600" dirty="0" smtClean="0">
                <a:solidFill>
                  <a:srgbClr val="FFFF00"/>
                </a:solidFill>
              </a:rPr>
            </a:br>
            <a:r>
              <a:rPr lang="en-US" sz="2600" dirty="0" smtClean="0">
                <a:solidFill>
                  <a:srgbClr val="FFFF00"/>
                </a:solidFill>
              </a:rPr>
              <a:t>Team  (START) </a:t>
            </a:r>
            <a:endParaRPr lang="en-US" sz="2600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04" y="-9222"/>
            <a:ext cx="5907997" cy="16952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5" y="4060480"/>
            <a:ext cx="3640589" cy="275079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81526"/>
            <a:ext cx="5251676" cy="183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43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32" y="788601"/>
            <a:ext cx="7166819" cy="606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2"/>
          <p:cNvSpPr>
            <a:spLocks/>
          </p:cNvSpPr>
          <p:nvPr/>
        </p:nvSpPr>
        <p:spPr bwMode="auto">
          <a:xfrm>
            <a:off x="457200" y="14259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Pipelines, politics, and society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79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1724301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Controversy 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and 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unconventional fossil fuels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yourkloset.com/wp-content/uploads/2012/01/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30234"/>
            <a:ext cx="7620000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/>
          </p:cNvSpPr>
          <p:nvPr/>
        </p:nvSpPr>
        <p:spPr bwMode="auto">
          <a:xfrm>
            <a:off x="457200" y="14259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>NGP: Proposed to transport </a:t>
            </a:r>
            <a:r>
              <a:rPr lang="en-US" sz="2800" i="1" dirty="0" smtClean="0">
                <a:solidFill>
                  <a:srgbClr val="FFFF00"/>
                </a:solidFill>
              </a:rPr>
              <a:t>bitumen</a:t>
            </a:r>
            <a:r>
              <a:rPr lang="en-US" sz="2800" dirty="0" smtClean="0">
                <a:solidFill>
                  <a:srgbClr val="FFFF00"/>
                </a:solidFill>
              </a:rPr>
              <a:t> 1,172 km from Alberta oil sands to Northern BC Coast</a:t>
            </a:r>
            <a:endParaRPr lang="en-US" sz="28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9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142504" y="14259"/>
            <a:ext cx="8544296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</a:rPr>
              <a:t>Controversy over new fossil fuel extraction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7927"/>
            <a:ext cx="6851649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/>
          <p:cNvSpPr>
            <a:spLocks/>
          </p:cNvSpPr>
          <p:nvPr/>
        </p:nvSpPr>
        <p:spPr bwMode="auto">
          <a:xfrm>
            <a:off x="6945294" y="997933"/>
            <a:ext cx="2198706" cy="208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sz="2000" dirty="0" smtClean="0">
                <a:solidFill>
                  <a:srgbClr val="FFFF00"/>
                </a:solidFill>
              </a:rPr>
              <a:t>Benefits:</a:t>
            </a:r>
            <a:endParaRPr lang="en-US" sz="2000" dirty="0">
              <a:solidFill>
                <a:srgbClr val="FFFF00"/>
              </a:solidFill>
            </a:endParaRPr>
          </a:p>
          <a:p>
            <a:pPr algn="l"/>
            <a:r>
              <a:rPr lang="en-US" sz="2000" dirty="0" smtClean="0"/>
              <a:t>Industry</a:t>
            </a:r>
          </a:p>
          <a:p>
            <a:pPr algn="l"/>
            <a:r>
              <a:rPr lang="en-US" sz="2000" dirty="0" smtClean="0"/>
              <a:t>Job creation</a:t>
            </a:r>
          </a:p>
          <a:p>
            <a:pPr algn="l"/>
            <a:r>
              <a:rPr lang="en-US" sz="2000" dirty="0" smtClean="0"/>
              <a:t>Economy</a:t>
            </a:r>
          </a:p>
          <a:p>
            <a:pPr algn="l"/>
            <a:endParaRPr lang="en-US" sz="2000" dirty="0">
              <a:solidFill>
                <a:srgbClr val="FFFF00"/>
              </a:solidFill>
            </a:endParaRPr>
          </a:p>
          <a:p>
            <a:pPr algn="l"/>
            <a:r>
              <a:rPr lang="en-US" sz="2000" dirty="0" smtClean="0">
                <a:solidFill>
                  <a:srgbClr val="FFFF00"/>
                </a:solidFill>
              </a:rPr>
              <a:t>Local risks:</a:t>
            </a:r>
          </a:p>
          <a:p>
            <a:pPr algn="l"/>
            <a:r>
              <a:rPr lang="en-US" sz="2000" dirty="0" smtClean="0"/>
              <a:t>Pipeline spills</a:t>
            </a:r>
            <a:endParaRPr lang="en-US" sz="2000" dirty="0"/>
          </a:p>
          <a:p>
            <a:pPr algn="l"/>
            <a:r>
              <a:rPr lang="en-US" sz="2000" dirty="0" smtClean="0"/>
              <a:t>Tanker spills</a:t>
            </a:r>
          </a:p>
          <a:p>
            <a:pPr algn="l"/>
            <a:r>
              <a:rPr lang="en-US" sz="2000" dirty="0" smtClean="0"/>
              <a:t>Land rights</a:t>
            </a:r>
          </a:p>
          <a:p>
            <a:pPr algn="l"/>
            <a:r>
              <a:rPr lang="en-US" sz="2000" dirty="0" smtClean="0"/>
              <a:t>Air quality</a:t>
            </a:r>
          </a:p>
          <a:p>
            <a:pPr algn="l"/>
            <a:r>
              <a:rPr lang="en-US" sz="2000" dirty="0" smtClean="0"/>
              <a:t>Water quality</a:t>
            </a:r>
          </a:p>
          <a:p>
            <a:pPr algn="l"/>
            <a:r>
              <a:rPr lang="en-US" sz="2000" dirty="0" smtClean="0"/>
              <a:t>Ecosystems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 smtClean="0">
                <a:solidFill>
                  <a:srgbClr val="FFFF00"/>
                </a:solidFill>
              </a:rPr>
              <a:t>Global risks:</a:t>
            </a:r>
            <a:endParaRPr lang="en-US" sz="2000" dirty="0">
              <a:solidFill>
                <a:srgbClr val="FFFF00"/>
              </a:solidFill>
            </a:endParaRPr>
          </a:p>
          <a:p>
            <a:pPr algn="l"/>
            <a:r>
              <a:rPr lang="en-US" sz="2000" dirty="0" smtClean="0"/>
              <a:t>Climate change</a:t>
            </a:r>
            <a:endParaRPr lang="en-US" sz="2000" dirty="0"/>
          </a:p>
          <a:p>
            <a:pPr algn="l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6883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14259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>Carbon budget: we can only burn so much more fossil fuel to stay </a:t>
            </a:r>
            <a:r>
              <a:rPr lang="en-US" sz="2800" dirty="0">
                <a:solidFill>
                  <a:srgbClr val="FFFF00"/>
                </a:solidFill>
              </a:rPr>
              <a:t>within 2°C </a:t>
            </a:r>
            <a:r>
              <a:rPr lang="en-US" sz="2800" dirty="0" smtClean="0">
                <a:solidFill>
                  <a:srgbClr val="FFFF00"/>
                </a:solidFill>
              </a:rPr>
              <a:t>limit</a:t>
            </a:r>
            <a:endParaRPr lang="en-US" sz="28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072" b="-6072"/>
          <a:stretch/>
        </p:blipFill>
        <p:spPr bwMode="auto">
          <a:xfrm>
            <a:off x="320635" y="972000"/>
            <a:ext cx="8598640" cy="626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2588821" y="4239490"/>
            <a:ext cx="4272034" cy="15319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3571622" y="972000"/>
            <a:ext cx="1309136" cy="5880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5043493" y="977938"/>
            <a:ext cx="1072300" cy="5880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/>
          <p:cNvSpPr/>
          <p:nvPr/>
        </p:nvSpPr>
        <p:spPr>
          <a:xfrm>
            <a:off x="6173193" y="1011588"/>
            <a:ext cx="2641390" cy="5880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860855" y="6544285"/>
            <a:ext cx="19656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Source: </a:t>
            </a:r>
            <a:r>
              <a:rPr lang="en-US" sz="1400" dirty="0" smtClean="0">
                <a:solidFill>
                  <a:srgbClr val="000000"/>
                </a:solidFill>
              </a:rPr>
              <a:t>Nature, 2012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51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/>
          </p:cNvSpPr>
          <p:nvPr/>
        </p:nvSpPr>
        <p:spPr bwMode="auto">
          <a:xfrm>
            <a:off x="3823854" y="14259"/>
            <a:ext cx="4518561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Federal rhetoric…</a:t>
            </a:r>
            <a:endParaRPr lang="en-US" sz="36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3525" y="1821012"/>
            <a:ext cx="888047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l" eaLnBrk="1" hangingPunct="1"/>
            <a:r>
              <a:rPr lang="en-US" sz="2200" b="0" dirty="0" smtClean="0"/>
              <a:t>Joe Oliver, Natural Resource Minister:</a:t>
            </a:r>
          </a:p>
          <a:p>
            <a:pPr marL="0" indent="0" algn="l" eaLnBrk="1" hangingPunct="1"/>
            <a:endParaRPr lang="en-US" sz="2200" b="0" dirty="0" smtClean="0"/>
          </a:p>
          <a:p>
            <a:pPr marL="457200" lvl="1" indent="0" algn="l" eaLnBrk="1" hangingPunct="1"/>
            <a:r>
              <a:rPr lang="en-US" sz="2200" b="0" dirty="0" smtClean="0"/>
              <a:t>“There are environmental and other </a:t>
            </a:r>
            <a:r>
              <a:rPr lang="en-US" sz="2200" dirty="0" smtClean="0">
                <a:solidFill>
                  <a:srgbClr val="FFFF00"/>
                </a:solidFill>
              </a:rPr>
              <a:t>radical groups </a:t>
            </a:r>
            <a:r>
              <a:rPr lang="en-US" sz="2200" b="0" dirty="0" smtClean="0"/>
              <a:t>that would seek to block this opportunity to diversity our trade…</a:t>
            </a:r>
          </a:p>
          <a:p>
            <a:pPr marL="457200" lvl="1" indent="0" algn="l" eaLnBrk="1" hangingPunct="1"/>
            <a:endParaRPr lang="en-US" sz="2200" b="0" dirty="0"/>
          </a:p>
          <a:p>
            <a:pPr marL="457200" lvl="1" indent="0" algn="l" eaLnBrk="1" hangingPunct="1"/>
            <a:r>
              <a:rPr lang="en-US" sz="2200" b="0" dirty="0" smtClean="0"/>
              <a:t>…[these groups] threaten to hijack our regulatory system to achieve their </a:t>
            </a:r>
            <a:r>
              <a:rPr lang="en-US" sz="2200" dirty="0" smtClean="0">
                <a:solidFill>
                  <a:srgbClr val="FFFF00"/>
                </a:solidFill>
              </a:rPr>
              <a:t>radical ideological agenda</a:t>
            </a:r>
            <a:r>
              <a:rPr lang="en-US" sz="2200" b="0" dirty="0" smtClean="0"/>
              <a:t>.”</a:t>
            </a:r>
          </a:p>
          <a:p>
            <a:pPr marL="457200" lvl="1" indent="0" algn="l" eaLnBrk="1" hangingPunct="1"/>
            <a:endParaRPr lang="en-US" sz="2200" b="0" dirty="0"/>
          </a:p>
          <a:p>
            <a:pPr marL="457200" lvl="1" indent="0" algn="l" eaLnBrk="1" hangingPunct="1"/>
            <a:r>
              <a:rPr lang="en-US" sz="2200" b="0" dirty="0" smtClean="0"/>
              <a:t>			- CBC news, January 9, 2012</a:t>
            </a:r>
            <a:endParaRPr lang="en-US" sz="2200" b="0" dirty="0"/>
          </a:p>
          <a:p>
            <a:pPr marL="0" indent="0" algn="l" eaLnBrk="1" hangingPunct="1"/>
            <a:endParaRPr lang="en-US" sz="2200" b="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85" y="14260"/>
            <a:ext cx="3309010" cy="186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96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2736665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What do Canadian citizens think about the pipeline?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4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0150" y="1273373"/>
            <a:ext cx="6657975" cy="52988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578" name="Rectangle 12"/>
          <p:cNvSpPr>
            <a:spLocks/>
          </p:cNvSpPr>
          <p:nvPr/>
        </p:nvSpPr>
        <p:spPr bwMode="auto">
          <a:xfrm>
            <a:off x="457200" y="36509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</a:rPr>
              <a:t>Substantial regional variation in support: Highest resistance in British Columbia</a:t>
            </a:r>
            <a:endParaRPr lang="en-US" sz="3200" dirty="0">
              <a:solidFill>
                <a:srgbClr val="FFFF00"/>
              </a:solidFill>
            </a:endParaRPr>
          </a:p>
        </p:txBody>
      </p:sp>
      <p:graphicFrame>
        <p:nvGraphicFramePr>
          <p:cNvPr id="79" name="Chart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639635"/>
              </p:ext>
            </p:extLst>
          </p:nvPr>
        </p:nvGraphicFramePr>
        <p:xfrm>
          <a:off x="1554560" y="1392229"/>
          <a:ext cx="6034880" cy="481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2544947" y="2618730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2400" b="0" dirty="0" smtClean="0">
                <a:solidFill>
                  <a:prstClr val="black"/>
                </a:solidFill>
                <a:latin typeface="Calibri"/>
              </a:rPr>
              <a:t>BC</a:t>
            </a:r>
            <a:endParaRPr lang="en-CA" sz="2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613406" y="1754634"/>
            <a:ext cx="1102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2400" b="0" dirty="0" smtClean="0">
                <a:solidFill>
                  <a:prstClr val="black"/>
                </a:solidFill>
                <a:latin typeface="Calibri"/>
              </a:rPr>
              <a:t>Alberta</a:t>
            </a:r>
            <a:endParaRPr lang="en-CA" sz="2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004048" y="2273756"/>
            <a:ext cx="108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2400" b="0" dirty="0" smtClean="0">
                <a:solidFill>
                  <a:prstClr val="black"/>
                </a:solidFill>
                <a:latin typeface="Calibri"/>
              </a:rPr>
              <a:t>Central</a:t>
            </a:r>
            <a:endParaRPr lang="en-CA" sz="2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372200" y="2692893"/>
            <a:ext cx="1137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2400" b="0" dirty="0" smtClean="0">
                <a:solidFill>
                  <a:prstClr val="black"/>
                </a:solidFill>
                <a:latin typeface="Calibri"/>
              </a:rPr>
              <a:t>Atlantic</a:t>
            </a:r>
            <a:endParaRPr lang="en-CA" sz="2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411760" y="2999676"/>
            <a:ext cx="784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Strongly</a:t>
            </a:r>
            <a:br>
              <a:rPr lang="en-CA" b="0" dirty="0" smtClean="0">
                <a:solidFill>
                  <a:prstClr val="black"/>
                </a:solidFill>
                <a:latin typeface="Calibri"/>
              </a:rPr>
            </a:br>
            <a:r>
              <a:rPr lang="en-CA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497264" y="3708722"/>
            <a:ext cx="61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457169" y="4428802"/>
            <a:ext cx="818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Disagree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94672" y="5024611"/>
            <a:ext cx="818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Strongly</a:t>
            </a:r>
            <a:br>
              <a:rPr lang="en-CA" b="0" dirty="0" smtClean="0">
                <a:solidFill>
                  <a:prstClr val="black"/>
                </a:solidFill>
                <a:latin typeface="Calibri"/>
              </a:rPr>
            </a:br>
            <a:r>
              <a:rPr lang="en-CA" b="0" dirty="0" smtClean="0">
                <a:solidFill>
                  <a:prstClr val="black"/>
                </a:solidFill>
                <a:latin typeface="Calibri"/>
              </a:rPr>
              <a:t>Disagree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8957" y="1273373"/>
            <a:ext cx="5490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 smtClean="0">
                <a:solidFill>
                  <a:srgbClr val="000000"/>
                </a:solidFill>
              </a:rPr>
              <a:t>Statement: “I support the Enbridge Northern Gateway Project”</a:t>
            </a:r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8660" y="6550231"/>
            <a:ext cx="6869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>
                <a:solidFill>
                  <a:srgbClr val="FFFF00"/>
                </a:solidFill>
              </a:rPr>
              <a:t>Source</a:t>
            </a:r>
            <a:r>
              <a:rPr lang="en-CA" dirty="0" smtClean="0">
                <a:solidFill>
                  <a:schemeClr val="bg1"/>
                </a:solidFill>
              </a:rPr>
              <a:t>: </a:t>
            </a:r>
            <a:r>
              <a:rPr lang="en-CA" dirty="0" smtClean="0"/>
              <a:t>Axsen (2014), </a:t>
            </a:r>
            <a:r>
              <a:rPr lang="en-CA" i="1" dirty="0" smtClean="0"/>
              <a:t>Energy Policy</a:t>
            </a:r>
            <a:r>
              <a:rPr lang="en-CA" dirty="0" smtClean="0"/>
              <a:t> 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389497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082" y="936150"/>
            <a:ext cx="8979768" cy="5664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578" name="Rectangle 12"/>
          <p:cNvSpPr>
            <a:spLocks/>
          </p:cNvSpPr>
          <p:nvPr/>
        </p:nvSpPr>
        <p:spPr bwMode="auto">
          <a:xfrm>
            <a:off x="107082" y="-81872"/>
            <a:ext cx="85629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>Alberta perceives more economic benefits;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BC perceives more environmental risks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965473"/>
              </p:ext>
            </p:extLst>
          </p:nvPr>
        </p:nvGraphicFramePr>
        <p:xfrm>
          <a:off x="-118273" y="1244819"/>
          <a:ext cx="9266247" cy="501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94370" y="6070768"/>
            <a:ext cx="4208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1600" b="0" dirty="0" smtClean="0">
                <a:solidFill>
                  <a:prstClr val="black"/>
                </a:solidFill>
                <a:latin typeface="Calibri"/>
              </a:rPr>
              <a:t>* Chi-square association at 99% confidence level</a:t>
            </a:r>
            <a:endParaRPr lang="en-CA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14017" y="2736350"/>
            <a:ext cx="2028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1600" u="sng" dirty="0" smtClean="0">
                <a:solidFill>
                  <a:prstClr val="black"/>
                </a:solidFill>
                <a:latin typeface="Calibri"/>
              </a:rPr>
              <a:t>The pipeline project…</a:t>
            </a:r>
            <a:endParaRPr lang="en-CA" sz="1600" u="sng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1128" y="936150"/>
            <a:ext cx="1811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sz="1600" u="sng" dirty="0" smtClean="0">
                <a:solidFill>
                  <a:prstClr val="black"/>
                </a:solidFill>
                <a:latin typeface="Calibri"/>
              </a:rPr>
              <a:t>Canadian Oil Sands</a:t>
            </a:r>
            <a:endParaRPr lang="en-CA" sz="1600" u="sng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5515" y="2583265"/>
            <a:ext cx="4272034" cy="1836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583404" y="2769113"/>
            <a:ext cx="4272034" cy="16933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247083" y="4382775"/>
            <a:ext cx="4272034" cy="13204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4584972" y="4604658"/>
            <a:ext cx="4272034" cy="12176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2318660" y="6550231"/>
            <a:ext cx="6869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>
                <a:solidFill>
                  <a:srgbClr val="FFFF00"/>
                </a:solidFill>
              </a:rPr>
              <a:t>Source</a:t>
            </a:r>
            <a:r>
              <a:rPr lang="en-CA" dirty="0" smtClean="0">
                <a:solidFill>
                  <a:schemeClr val="bg1"/>
                </a:solidFill>
              </a:rPr>
              <a:t>: </a:t>
            </a:r>
            <a:r>
              <a:rPr lang="en-CA" dirty="0" smtClean="0"/>
              <a:t>Axsen (2014), </a:t>
            </a:r>
            <a:r>
              <a:rPr lang="en-CA" i="1" dirty="0" smtClean="0"/>
              <a:t>Energy Policy</a:t>
            </a:r>
            <a:r>
              <a:rPr lang="en-CA" dirty="0" smtClean="0"/>
              <a:t> 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115305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973363"/>
            <a:ext cx="9220200" cy="5626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578" name="Rectangle 12"/>
          <p:cNvSpPr>
            <a:spLocks/>
          </p:cNvSpPr>
          <p:nvPr/>
        </p:nvSpPr>
        <p:spPr bwMode="auto">
          <a:xfrm>
            <a:off x="457200" y="-81870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</a:rPr>
              <a:t>Substantial within-region variations</a:t>
            </a:r>
          </a:p>
          <a:p>
            <a:r>
              <a:rPr lang="en-US" sz="3200" dirty="0">
                <a:solidFill>
                  <a:srgbClr val="FFFF00"/>
                </a:solidFill>
              </a:rPr>
              <a:t>i</a:t>
            </a:r>
            <a:r>
              <a:rPr lang="en-US" sz="3200" dirty="0" smtClean="0">
                <a:solidFill>
                  <a:srgbClr val="FFFF00"/>
                </a:solidFill>
              </a:rPr>
              <a:t>n support among value segments</a:t>
            </a:r>
            <a:endParaRPr lang="en-US" sz="3200" dirty="0">
              <a:solidFill>
                <a:srgbClr val="FFFF00"/>
              </a:solidFill>
            </a:endParaRPr>
          </a:p>
        </p:txBody>
      </p:sp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993751"/>
              </p:ext>
            </p:extLst>
          </p:nvPr>
        </p:nvGraphicFramePr>
        <p:xfrm>
          <a:off x="-118783" y="1655987"/>
          <a:ext cx="9076765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Right Brace 37"/>
          <p:cNvSpPr/>
          <p:nvPr/>
        </p:nvSpPr>
        <p:spPr>
          <a:xfrm rot="16200000">
            <a:off x="2205354" y="-320326"/>
            <a:ext cx="540060" cy="3744416"/>
          </a:xfrm>
          <a:prstGeom prst="rightBrac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Right Brace 38"/>
          <p:cNvSpPr/>
          <p:nvPr/>
        </p:nvSpPr>
        <p:spPr>
          <a:xfrm rot="16200000">
            <a:off x="6741858" y="-320346"/>
            <a:ext cx="540060" cy="3744416"/>
          </a:xfrm>
          <a:prstGeom prst="rightBrac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60534" y="940893"/>
            <a:ext cx="20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1800" b="0" dirty="0" smtClean="0">
                <a:solidFill>
                  <a:prstClr val="black"/>
                </a:solidFill>
                <a:latin typeface="Calibri"/>
              </a:rPr>
              <a:t>BC sample (n = 813)</a:t>
            </a:r>
            <a:endParaRPr lang="en-CA" sz="18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6166" y="980635"/>
            <a:ext cx="2058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1800" b="0" dirty="0" smtClean="0">
                <a:solidFill>
                  <a:prstClr val="black"/>
                </a:solidFill>
                <a:latin typeface="Calibri"/>
              </a:rPr>
              <a:t>AB sample (n = 508)</a:t>
            </a:r>
            <a:endParaRPr lang="en-CA" sz="18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7192" y="6318232"/>
            <a:ext cx="1205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Strong </a:t>
            </a:r>
            <a:r>
              <a:rPr lang="en-CA" b="0" dirty="0" err="1" smtClean="0">
                <a:solidFill>
                  <a:prstClr val="black"/>
                </a:solidFill>
                <a:latin typeface="Calibri"/>
              </a:rPr>
              <a:t>enviro</a:t>
            </a:r>
            <a:r>
              <a:rPr lang="en-CA" b="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891208" y="6125469"/>
            <a:ext cx="0" cy="206151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338669" y="2485579"/>
            <a:ext cx="963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Traditional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1539280" y="5549405"/>
            <a:ext cx="0" cy="268287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2529884" y="3309607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Strongly</a:t>
            </a:r>
            <a:br>
              <a:rPr lang="en-CA" sz="900" b="0" dirty="0" smtClean="0">
                <a:solidFill>
                  <a:prstClr val="black"/>
                </a:solidFill>
                <a:latin typeface="Calibri"/>
              </a:rPr>
            </a:b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sz="9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85189" y="4018653"/>
            <a:ext cx="4619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sz="9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19400" y="4387985"/>
            <a:ext cx="44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Dis-</a:t>
            </a:r>
            <a:br>
              <a:rPr lang="en-CA" sz="900" b="0" dirty="0" smtClean="0">
                <a:solidFill>
                  <a:prstClr val="black"/>
                </a:solidFill>
                <a:latin typeface="Calibri"/>
              </a:rPr>
            </a:b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sz="9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41245" y="4829325"/>
            <a:ext cx="57259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Strongly</a:t>
            </a:r>
            <a:br>
              <a:rPr lang="en-CA" sz="900" b="0" dirty="0" smtClean="0">
                <a:solidFill>
                  <a:prstClr val="black"/>
                </a:solidFill>
                <a:latin typeface="Calibri"/>
              </a:rPr>
            </a:b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Dis-</a:t>
            </a:r>
            <a:br>
              <a:rPr lang="en-CA" sz="900" b="0" dirty="0" smtClean="0">
                <a:solidFill>
                  <a:prstClr val="black"/>
                </a:solidFill>
                <a:latin typeface="Calibri"/>
              </a:rPr>
            </a:br>
            <a:r>
              <a:rPr lang="en-CA" sz="900" b="0" dirty="0" smtClean="0">
                <a:solidFill>
                  <a:prstClr val="black"/>
                </a:solidFill>
                <a:latin typeface="Calibri"/>
              </a:rPr>
              <a:t>agree</a:t>
            </a:r>
            <a:endParaRPr lang="en-CA" sz="9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95264" y="5765429"/>
            <a:ext cx="1128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Mildly aware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65318" y="2704513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Unengaged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19792" y="2793356"/>
            <a:ext cx="1131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Self-oriented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62399" y="5405389"/>
            <a:ext cx="1118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Multi-valued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2206415" y="5017589"/>
            <a:ext cx="0" cy="459808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5" name="Straight Connector 54"/>
          <p:cNvCxnSpPr/>
          <p:nvPr/>
        </p:nvCxnSpPr>
        <p:spPr>
          <a:xfrm>
            <a:off x="2812795" y="3034465"/>
            <a:ext cx="0" cy="229904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6" name="Straight Connector 55"/>
          <p:cNvCxnSpPr/>
          <p:nvPr/>
        </p:nvCxnSpPr>
        <p:spPr>
          <a:xfrm>
            <a:off x="3483496" y="2704513"/>
            <a:ext cx="0" cy="444904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7" name="Straight Connector 56"/>
          <p:cNvCxnSpPr/>
          <p:nvPr/>
        </p:nvCxnSpPr>
        <p:spPr>
          <a:xfrm>
            <a:off x="4131568" y="2947244"/>
            <a:ext cx="0" cy="274181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5235750" y="5454136"/>
            <a:ext cx="1205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Strong </a:t>
            </a:r>
            <a:r>
              <a:rPr lang="en-CA" b="0" dirty="0" err="1" smtClean="0">
                <a:solidFill>
                  <a:prstClr val="black"/>
                </a:solidFill>
                <a:latin typeface="Calibri"/>
              </a:rPr>
              <a:t>enviro</a:t>
            </a:r>
            <a:r>
              <a:rPr lang="en-CA" b="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5379766" y="5261373"/>
            <a:ext cx="0" cy="206151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60" name="Straight Connector 59"/>
          <p:cNvCxnSpPr/>
          <p:nvPr/>
        </p:nvCxnSpPr>
        <p:spPr>
          <a:xfrm>
            <a:off x="6027838" y="4728628"/>
            <a:ext cx="0" cy="349239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883822" y="5025604"/>
            <a:ext cx="1128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Mildly aware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550957" y="4829325"/>
            <a:ext cx="1118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Multi-valued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6694973" y="4627931"/>
            <a:ext cx="0" cy="201394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7803976" y="1732981"/>
            <a:ext cx="963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Traditional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164016" y="2453061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Unengaged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435824" y="2256782"/>
            <a:ext cx="1131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CA" b="0" dirty="0" smtClean="0">
                <a:solidFill>
                  <a:prstClr val="black"/>
                </a:solidFill>
                <a:latin typeface="Calibri"/>
              </a:rPr>
              <a:t>Self-oriented</a:t>
            </a:r>
            <a:endParaRPr lang="en-CA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7328827" y="2497891"/>
            <a:ext cx="0" cy="229904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68" name="Straight Connector 67"/>
          <p:cNvCxnSpPr/>
          <p:nvPr/>
        </p:nvCxnSpPr>
        <p:spPr>
          <a:xfrm>
            <a:off x="7999528" y="1949005"/>
            <a:ext cx="0" cy="222452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69" name="Straight Connector 68"/>
          <p:cNvCxnSpPr/>
          <p:nvPr/>
        </p:nvCxnSpPr>
        <p:spPr>
          <a:xfrm>
            <a:off x="8647600" y="2754944"/>
            <a:ext cx="0" cy="274181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70" name="Rectangle 69"/>
          <p:cNvSpPr/>
          <p:nvPr/>
        </p:nvSpPr>
        <p:spPr>
          <a:xfrm>
            <a:off x="4939389" y="1821119"/>
            <a:ext cx="4272034" cy="44971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/>
          <p:cNvSpPr txBox="1"/>
          <p:nvPr/>
        </p:nvSpPr>
        <p:spPr>
          <a:xfrm>
            <a:off x="2541245" y="6228544"/>
            <a:ext cx="5490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dirty="0" smtClean="0">
                <a:solidFill>
                  <a:srgbClr val="000000"/>
                </a:solidFill>
              </a:rPr>
              <a:t>Statement: “I support the Enbridge Northern Gateway Project”</a:t>
            </a:r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318660" y="6550231"/>
            <a:ext cx="6869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>
                <a:solidFill>
                  <a:srgbClr val="FFFF00"/>
                </a:solidFill>
              </a:rPr>
              <a:t>Source</a:t>
            </a:r>
            <a:r>
              <a:rPr lang="en-CA" dirty="0" smtClean="0">
                <a:solidFill>
                  <a:schemeClr val="bg1"/>
                </a:solidFill>
              </a:rPr>
              <a:t>: </a:t>
            </a:r>
            <a:r>
              <a:rPr lang="en-CA" dirty="0" smtClean="0"/>
              <a:t>Axsen (2014), </a:t>
            </a:r>
            <a:r>
              <a:rPr lang="en-CA" i="1" dirty="0" smtClean="0"/>
              <a:t>Energy Policy</a:t>
            </a:r>
            <a:r>
              <a:rPr lang="en-CA" dirty="0" smtClean="0"/>
              <a:t> 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220391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1904981"/>
            <a:ext cx="8229600" cy="102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4400" dirty="0" smtClean="0">
                <a:solidFill>
                  <a:srgbClr val="FFFF00"/>
                </a:solidFill>
              </a:rPr>
              <a:t>Media analysis:</a:t>
            </a:r>
          </a:p>
          <a:p>
            <a:r>
              <a:rPr lang="en-US" sz="4000" dirty="0" smtClean="0"/>
              <a:t>How is the Northern Gateway Pipeline “framed” in Canadian media (2008-2014)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777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-17921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The study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263524" y="454506"/>
            <a:ext cx="888047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l" eaLnBrk="1" hangingPunct="1">
              <a:spcBef>
                <a:spcPts val="600"/>
              </a:spcBef>
            </a:pPr>
            <a:r>
              <a:rPr lang="en-US" sz="2000" b="0" dirty="0" smtClean="0"/>
              <a:t>Research objectives:</a:t>
            </a:r>
          </a:p>
          <a:p>
            <a:pPr marL="514350" indent="-514350" algn="l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b="0" dirty="0" smtClean="0"/>
              <a:t>Characterize media framing</a:t>
            </a:r>
          </a:p>
          <a:p>
            <a:pPr marL="514350" indent="-514350" algn="l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b="0" dirty="0" smtClean="0"/>
              <a:t>Identify regional difference</a:t>
            </a:r>
          </a:p>
          <a:p>
            <a:pPr marL="514350" indent="-514350" algn="l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b="0" dirty="0" smtClean="0"/>
              <a:t>Explore “environmental” frame</a:t>
            </a:r>
          </a:p>
          <a:p>
            <a:pPr marL="0" indent="0" algn="l" eaLnBrk="1" hangingPunct="1">
              <a:spcBef>
                <a:spcPts val="600"/>
              </a:spcBef>
            </a:pPr>
            <a:endParaRPr lang="en-US" sz="2000" b="0" dirty="0"/>
          </a:p>
          <a:p>
            <a:pPr marL="0" indent="0" algn="l" eaLnBrk="1" hangingPunct="1">
              <a:spcBef>
                <a:spcPts val="600"/>
              </a:spcBef>
            </a:pPr>
            <a:r>
              <a:rPr lang="en-US" sz="2000" b="0" dirty="0" smtClean="0"/>
              <a:t>Method: 2097 print articles</a:t>
            </a:r>
          </a:p>
          <a:p>
            <a:pPr marL="0" indent="0" algn="l" eaLnBrk="1" hangingPunct="1">
              <a:spcBef>
                <a:spcPts val="600"/>
              </a:spcBef>
            </a:pPr>
            <a:endParaRPr lang="en-US" sz="2000" b="0" dirty="0" smtClean="0"/>
          </a:p>
          <a:p>
            <a:pPr marL="0" indent="0" algn="l" eaLnBrk="1" hangingPunct="1">
              <a:spcBef>
                <a:spcPts val="600"/>
              </a:spcBef>
            </a:pPr>
            <a:r>
              <a:rPr lang="en-US" sz="2000" b="0" dirty="0" smtClean="0">
                <a:solidFill>
                  <a:srgbClr val="FFFF00"/>
                </a:solidFill>
              </a:rPr>
              <a:t>So</a:t>
            </a:r>
            <a:r>
              <a:rPr lang="en-CA" sz="2000" b="0" dirty="0" err="1" smtClean="0">
                <a:solidFill>
                  <a:srgbClr val="FFFF00"/>
                </a:solidFill>
              </a:rPr>
              <a:t>cio</a:t>
            </a:r>
            <a:r>
              <a:rPr lang="en-CA" sz="2000" b="0" dirty="0" smtClean="0">
                <a:solidFill>
                  <a:srgbClr val="FFFF00"/>
                </a:solidFill>
              </a:rPr>
              <a:t>-political </a:t>
            </a:r>
            <a:r>
              <a:rPr lang="en-CA" sz="2000" b="0" dirty="0">
                <a:solidFill>
                  <a:srgbClr val="FFFF00"/>
                </a:solidFill>
              </a:rPr>
              <a:t>evaluation of energy </a:t>
            </a:r>
            <a:r>
              <a:rPr lang="en-CA" sz="2000" b="0" dirty="0" smtClean="0">
                <a:solidFill>
                  <a:srgbClr val="FFFF00"/>
                </a:solidFill>
              </a:rPr>
              <a:t>deployment (SPEED</a:t>
            </a:r>
            <a:r>
              <a:rPr lang="en-CA" sz="2000" b="0" dirty="0">
                <a:solidFill>
                  <a:srgbClr val="FFFF00"/>
                </a:solidFill>
              </a:rPr>
              <a:t>) </a:t>
            </a:r>
            <a:r>
              <a:rPr lang="en-CA" sz="2000" b="0" dirty="0" smtClean="0">
                <a:solidFill>
                  <a:srgbClr val="FFFF00"/>
                </a:solidFill>
              </a:rPr>
              <a:t>framework</a:t>
            </a:r>
            <a:r>
              <a:rPr lang="en-CA" sz="2000" b="0" dirty="0" smtClean="0"/>
              <a:t> (Stephens et al. 2008)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Economic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First Nations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Technological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Health </a:t>
            </a:r>
            <a:r>
              <a:rPr lang="en-CA" sz="2000" b="0" dirty="0"/>
              <a:t>&amp; </a:t>
            </a:r>
            <a:r>
              <a:rPr lang="en-CA" sz="2000" b="0" dirty="0" smtClean="0"/>
              <a:t>Safety 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Socio-cultural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Political </a:t>
            </a:r>
          </a:p>
          <a:p>
            <a:pPr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2000" b="0" dirty="0" smtClean="0"/>
              <a:t>Environmental (Climate, coastal, terrestrial, other)</a:t>
            </a:r>
            <a:endParaRPr lang="en-US" sz="2000" b="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65382"/>
            <a:ext cx="41338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41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86" y="216128"/>
            <a:ext cx="8229600" cy="91598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Articles </a:t>
            </a:r>
            <a:r>
              <a:rPr lang="en-US" b="1" dirty="0"/>
              <a:t>by </a:t>
            </a:r>
            <a:r>
              <a:rPr lang="en-US" b="1" dirty="0" smtClean="0"/>
              <a:t>year: 2012 peak in political activity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087914"/>
              </p:ext>
            </p:extLst>
          </p:nvPr>
        </p:nvGraphicFramePr>
        <p:xfrm>
          <a:off x="457200" y="1306286"/>
          <a:ext cx="8229600" cy="481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748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11" y="0"/>
            <a:ext cx="8912578" cy="948267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Most focus on economic benefit and environmental risks</a:t>
            </a:r>
            <a:endParaRPr lang="en-US" sz="36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94026"/>
              </p:ext>
            </p:extLst>
          </p:nvPr>
        </p:nvGraphicFramePr>
        <p:xfrm>
          <a:off x="457200" y="1320800"/>
          <a:ext cx="8229600" cy="531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4030134" y="1254163"/>
            <a:ext cx="52493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0" dirty="0"/>
              <a:t>“As a resource driven economy, there's no question that</a:t>
            </a:r>
          </a:p>
          <a:p>
            <a:r>
              <a:rPr lang="en-CA" sz="1600" b="0" dirty="0"/>
              <a:t>Canada needs access to tidewater and the project is going to generate billions in terms </a:t>
            </a:r>
            <a:r>
              <a:rPr lang="en-CA" sz="1600" b="0" dirty="0" smtClean="0"/>
              <a:t>of spinoffs</a:t>
            </a:r>
            <a:r>
              <a:rPr lang="en-CA" sz="1600" b="0" dirty="0"/>
              <a:t>, thousands of jobs and benefits to communities” </a:t>
            </a:r>
            <a:r>
              <a:rPr lang="en-CA" sz="1600" b="0" dirty="0" smtClean="0"/>
              <a:t/>
            </a:r>
            <a:br>
              <a:rPr lang="en-CA" sz="1600" b="0" dirty="0" smtClean="0"/>
            </a:br>
            <a:r>
              <a:rPr lang="en-CA" sz="1600" b="0" dirty="0" smtClean="0"/>
              <a:t>(</a:t>
            </a:r>
            <a:r>
              <a:rPr lang="en-CA" sz="1600" b="0" dirty="0"/>
              <a:t>Globe and Mail A246</a:t>
            </a:r>
            <a:r>
              <a:rPr lang="en-CA" sz="1600" b="0" dirty="0" smtClean="0"/>
              <a:t>)</a:t>
            </a:r>
            <a:endParaRPr lang="en-CA" sz="1600" dirty="0"/>
          </a:p>
        </p:txBody>
      </p:sp>
      <p:sp>
        <p:nvSpPr>
          <p:cNvPr id="4" name="Rectangle 3"/>
          <p:cNvSpPr/>
          <p:nvPr/>
        </p:nvSpPr>
        <p:spPr>
          <a:xfrm>
            <a:off x="3701142" y="3069772"/>
            <a:ext cx="53073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0" i="1" dirty="0" smtClean="0"/>
              <a:t>“…</a:t>
            </a:r>
            <a:r>
              <a:rPr lang="en-CA" sz="1600" b="0" i="1" dirty="0"/>
              <a:t>t</a:t>
            </a:r>
            <a:r>
              <a:rPr lang="en-CA" sz="1600" b="0" i="1" dirty="0" smtClean="0"/>
              <a:t>he </a:t>
            </a:r>
            <a:r>
              <a:rPr lang="en-CA" sz="1600" b="0" i="1" dirty="0"/>
              <a:t>most critical element of the proposal is the risk it </a:t>
            </a:r>
            <a:r>
              <a:rPr lang="en-CA" sz="1600" b="0" i="1" dirty="0" smtClean="0"/>
              <a:t>poses. First</a:t>
            </a:r>
            <a:r>
              <a:rPr lang="en-CA" sz="1600" b="0" i="1" dirty="0"/>
              <a:t>, pipelines do </a:t>
            </a:r>
            <a:r>
              <a:rPr lang="en-CA" sz="1600" b="0" i="1" dirty="0" smtClean="0"/>
              <a:t>leak…. tis </a:t>
            </a:r>
            <a:r>
              <a:rPr lang="en-CA" sz="1600" b="0" i="1" dirty="0"/>
              <a:t>northern pipeline </a:t>
            </a:r>
            <a:r>
              <a:rPr lang="en-CA" sz="1600" b="0" i="1" dirty="0" smtClean="0"/>
              <a:t>would cross </a:t>
            </a:r>
            <a:r>
              <a:rPr lang="en-CA" sz="1600" b="0" i="1" dirty="0"/>
              <a:t>a thousand streams and rivers, including two of Canada's </a:t>
            </a:r>
            <a:r>
              <a:rPr lang="en-CA" sz="1600" b="0" i="1" dirty="0" smtClean="0"/>
              <a:t>most important </a:t>
            </a:r>
            <a:r>
              <a:rPr lang="en-CA" sz="1600" b="0" i="1" dirty="0"/>
              <a:t>salmon-bearing watersheds</a:t>
            </a:r>
            <a:r>
              <a:rPr lang="en-CA" sz="1600" b="0" i="1" dirty="0" smtClean="0"/>
              <a:t>,.” </a:t>
            </a:r>
          </a:p>
          <a:p>
            <a:r>
              <a:rPr lang="en-CA" sz="1600" b="0" dirty="0" smtClean="0"/>
              <a:t>(Province A178</a:t>
            </a:r>
            <a:r>
              <a:rPr lang="en-CA" sz="1600" b="0" dirty="0"/>
              <a:t>)</a:t>
            </a:r>
            <a:endParaRPr lang="en-CA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603022" y="2020712"/>
            <a:ext cx="2743200" cy="12756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17333" y="3448756"/>
            <a:ext cx="722489" cy="959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2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4" y="0"/>
            <a:ext cx="8229600" cy="915987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Project </a:t>
            </a:r>
            <a:r>
              <a:rPr lang="en-US" sz="3200" b="1" dirty="0"/>
              <a:t>feasibility statements </a:t>
            </a:r>
            <a:r>
              <a:rPr lang="en-CA" dirty="0" smtClean="0"/>
              <a:t>tend to be negative; little regional difference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310590"/>
              </p:ext>
            </p:extLst>
          </p:nvPr>
        </p:nvGraphicFramePr>
        <p:xfrm>
          <a:off x="228600" y="903514"/>
          <a:ext cx="8469086" cy="54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51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86" y="41954"/>
            <a:ext cx="8229600" cy="915987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Little difference in regional focus on benefits and risks</a:t>
            </a:r>
            <a:r>
              <a:rPr lang="en-US" dirty="0"/>
              <a:t> 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364181"/>
              </p:ext>
            </p:extLst>
          </p:nvPr>
        </p:nvGraphicFramePr>
        <p:xfrm>
          <a:off x="457200" y="1186544"/>
          <a:ext cx="8229600" cy="544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08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743" y="74610"/>
            <a:ext cx="82296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effectLst/>
              </a:rPr>
              <a:t>Mentions of environmental risks are mostly general or “spill” related;</a:t>
            </a:r>
            <a:br>
              <a:rPr lang="en-US" sz="2800" b="1" dirty="0" smtClean="0">
                <a:effectLst/>
              </a:rPr>
            </a:br>
            <a:r>
              <a:rPr lang="en-US" sz="2800" b="1" dirty="0" smtClean="0">
                <a:effectLst/>
              </a:rPr>
              <a:t>little mention of climate change</a:t>
            </a:r>
            <a:endParaRPr lang="en-US" sz="2800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129342"/>
              </p:ext>
            </p:extLst>
          </p:nvPr>
        </p:nvGraphicFramePr>
        <p:xfrm>
          <a:off x="250371" y="1571731"/>
          <a:ext cx="8479972" cy="5083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892628" y="1571731"/>
            <a:ext cx="42563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800" b="0" dirty="0"/>
              <a:t>“The proposed line has prompted fierce opposition in </a:t>
            </a:r>
            <a:r>
              <a:rPr lang="en-CA" sz="1800" b="0" dirty="0" smtClean="0"/>
              <a:t>B.C….about </a:t>
            </a:r>
            <a:r>
              <a:rPr lang="en-CA" sz="1800" b="0" dirty="0"/>
              <a:t>potential oil spills and </a:t>
            </a:r>
            <a:r>
              <a:rPr lang="en-CA" sz="1800" b="0" dirty="0" smtClean="0"/>
              <a:t>increased greenhouse </a:t>
            </a:r>
            <a:r>
              <a:rPr lang="en-CA" sz="1800" b="0" dirty="0"/>
              <a:t>gas emissions from expanding the oil sands.” (Herald A119)</a:t>
            </a:r>
            <a:endParaRPr lang="en-CA" sz="18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719943" y="3049059"/>
            <a:ext cx="751114" cy="25135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/>
          </p:cNvSpPr>
          <p:nvPr/>
        </p:nvSpPr>
        <p:spPr bwMode="auto">
          <a:xfrm>
            <a:off x="457200" y="75792"/>
            <a:ext cx="82296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Some Take Home Points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160255" y="695490"/>
            <a:ext cx="8964889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l" eaLnBrk="1" hangingPunct="1">
              <a:spcAft>
                <a:spcPts val="1200"/>
              </a:spcAft>
              <a:buFont typeface="+mj-lt"/>
              <a:buAutoNum type="arabicPeriod"/>
            </a:pPr>
            <a:r>
              <a:rPr lang="en-US" sz="2400" b="0" dirty="0" smtClean="0"/>
              <a:t>Strong media focus on economy versus environment</a:t>
            </a:r>
          </a:p>
          <a:p>
            <a:pPr marL="457200" indent="-457200" algn="l" eaLnBrk="1" hangingPunct="1">
              <a:spcAft>
                <a:spcPts val="1200"/>
              </a:spcAft>
              <a:buFont typeface="+mj-lt"/>
              <a:buAutoNum type="arabicPeriod"/>
            </a:pPr>
            <a:r>
              <a:rPr lang="en-US" sz="2400" b="0" dirty="0" smtClean="0"/>
              <a:t>Little regional variation in media frames, although citizen support and opposition strongly vary</a:t>
            </a:r>
            <a:endParaRPr lang="en-US" sz="2400" b="0" dirty="0"/>
          </a:p>
          <a:p>
            <a:pPr marL="457200" indent="-457200" algn="l" eaLnBrk="1" hangingPunct="1">
              <a:spcAft>
                <a:spcPts val="1200"/>
              </a:spcAft>
              <a:buFont typeface="+mj-lt"/>
              <a:buAutoNum type="arabicPeriod"/>
            </a:pPr>
            <a:r>
              <a:rPr lang="en-US" sz="2400" b="0" dirty="0" smtClean="0"/>
              <a:t>Media coverage largely ignores climate change impacts—environmental groups could better invoke climate framing</a:t>
            </a:r>
          </a:p>
          <a:p>
            <a:pPr marL="0" indent="0" algn="l" eaLnBrk="1" hangingPunct="1">
              <a:spcAft>
                <a:spcPts val="1200"/>
              </a:spcAft>
            </a:pPr>
            <a:endParaRPr lang="en-US" b="0" dirty="0" smtClean="0">
              <a:solidFill>
                <a:srgbClr val="FFFF00"/>
              </a:solidFill>
            </a:endParaRPr>
          </a:p>
          <a:p>
            <a:pPr marL="0" indent="0" algn="l" eaLnBrk="1" hangingPunct="1">
              <a:spcAft>
                <a:spcPts val="1200"/>
              </a:spcAft>
            </a:pPr>
            <a:r>
              <a:rPr lang="en-US" sz="2400" b="0" dirty="0" smtClean="0">
                <a:solidFill>
                  <a:srgbClr val="FFFF00"/>
                </a:solidFill>
              </a:rPr>
              <a:t>Much has changed post-2014…</a:t>
            </a:r>
          </a:p>
          <a:p>
            <a:pPr lvl="1" algn="l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/>
              <a:t>New national government (Trudeau) in 2015</a:t>
            </a:r>
            <a:endParaRPr lang="en-US" sz="2400" b="0" dirty="0"/>
          </a:p>
          <a:p>
            <a:pPr lvl="1" algn="l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/>
              <a:t>Serious climate policy announced, including carbon pricing</a:t>
            </a:r>
          </a:p>
          <a:p>
            <a:pPr lvl="1" algn="l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Northern Gateway pipeline rejected</a:t>
            </a:r>
          </a:p>
          <a:p>
            <a:pPr lvl="1" algn="l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/>
              <a:t>…but Trans-mountain pipeline (Kinder-Morgan) approved</a:t>
            </a:r>
          </a:p>
          <a:p>
            <a:pPr lvl="1" algn="l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/>
              <a:t>“Eco-modernization” frame, but not “carbon budget”</a:t>
            </a:r>
          </a:p>
        </p:txBody>
      </p:sp>
    </p:spTree>
    <p:extLst>
      <p:ext uri="{BB962C8B-B14F-4D97-AF65-F5344CB8AC3E}">
        <p14:creationId xmlns:p14="http://schemas.microsoft.com/office/powerpoint/2010/main" val="40254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Apex">
  <a:themeElements>
    <a:clrScheme name="Custom 10">
      <a:dk1>
        <a:srgbClr val="0067B1"/>
      </a:dk1>
      <a:lt1>
        <a:srgbClr val="FFFFFF"/>
      </a:lt1>
      <a:dk2>
        <a:srgbClr val="0067B1"/>
      </a:dk2>
      <a:lt2>
        <a:srgbClr val="E1F2FF"/>
      </a:lt2>
      <a:accent1>
        <a:srgbClr val="7AC143"/>
      </a:accent1>
      <a:accent2>
        <a:srgbClr val="59A9F2"/>
      </a:accent2>
      <a:accent3>
        <a:srgbClr val="AAB8D5"/>
      </a:accent3>
      <a:accent4>
        <a:srgbClr val="DADADA"/>
      </a:accent4>
      <a:accent5>
        <a:srgbClr val="BEDDB0"/>
      </a:accent5>
      <a:accent6>
        <a:srgbClr val="5099DB"/>
      </a:accent6>
      <a:hlink>
        <a:srgbClr val="FFF100"/>
      </a:hlink>
      <a:folHlink>
        <a:srgbClr val="FF0000"/>
      </a:folHlink>
    </a:clrScheme>
    <a:fontScheme name="3_Ape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>
    <a:extraClrScheme>
      <a:clrScheme name="Apex 1">
        <a:dk1>
          <a:srgbClr val="59A9F2"/>
        </a:dk1>
        <a:lt1>
          <a:srgbClr val="FFFFFF"/>
        </a:lt1>
        <a:dk2>
          <a:srgbClr val="000000"/>
        </a:dk2>
        <a:lt2>
          <a:srgbClr val="DBF5F9"/>
        </a:lt2>
        <a:accent1>
          <a:srgbClr val="0F6FC6"/>
        </a:accent1>
        <a:accent2>
          <a:srgbClr val="0F6FC6"/>
        </a:accent2>
        <a:accent3>
          <a:srgbClr val="AAAAAA"/>
        </a:accent3>
        <a:accent4>
          <a:srgbClr val="DADADA"/>
        </a:accent4>
        <a:accent5>
          <a:srgbClr val="AABBDF"/>
        </a:accent5>
        <a:accent6>
          <a:srgbClr val="0C64B3"/>
        </a:accent6>
        <a:hlink>
          <a:srgbClr val="E2D700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2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F6FC6"/>
        </a:accent1>
        <a:accent2>
          <a:srgbClr val="0F6FC6"/>
        </a:accent2>
        <a:accent3>
          <a:srgbClr val="AAAAE2"/>
        </a:accent3>
        <a:accent4>
          <a:srgbClr val="DADADA"/>
        </a:accent4>
        <a:accent5>
          <a:srgbClr val="AABBDF"/>
        </a:accent5>
        <a:accent6>
          <a:srgbClr val="0C64B3"/>
        </a:accent6>
        <a:hlink>
          <a:srgbClr val="E2D700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3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F6FC6"/>
        </a:accent1>
        <a:accent2>
          <a:srgbClr val="0F6FC6"/>
        </a:accent2>
        <a:accent3>
          <a:srgbClr val="AAAAE2"/>
        </a:accent3>
        <a:accent4>
          <a:srgbClr val="DADADA"/>
        </a:accent4>
        <a:accent5>
          <a:srgbClr val="AABBDF"/>
        </a:accent5>
        <a:accent6>
          <a:srgbClr val="0C64B3"/>
        </a:accent6>
        <a:hlink>
          <a:srgbClr val="FFFF00"/>
        </a:hlink>
        <a:folHlink>
          <a:srgbClr val="85DF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4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F6FC6"/>
        </a:accent1>
        <a:accent2>
          <a:srgbClr val="0F6FC6"/>
        </a:accent2>
        <a:accent3>
          <a:srgbClr val="AAAAE2"/>
        </a:accent3>
        <a:accent4>
          <a:srgbClr val="DADADA"/>
        </a:accent4>
        <a:accent5>
          <a:srgbClr val="AABBDF"/>
        </a:accent5>
        <a:accent6>
          <a:srgbClr val="0C64B3"/>
        </a:accent6>
        <a:hlink>
          <a:srgbClr val="FFFF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5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0CC00"/>
        </a:accent1>
        <a:accent2>
          <a:srgbClr val="0F6FC6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0C64B3"/>
        </a:accent6>
        <a:hlink>
          <a:srgbClr val="FFFF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6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0CC00"/>
        </a:accent1>
        <a:accent2>
          <a:srgbClr val="67B0F3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D9FDC"/>
        </a:accent6>
        <a:hlink>
          <a:srgbClr val="FFFF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7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F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8">
        <a:dk1>
          <a:srgbClr val="59A9F2"/>
        </a:dk1>
        <a:lt1>
          <a:srgbClr val="FFFFFF"/>
        </a:lt1>
        <a:dk2>
          <a:srgbClr val="0000CC"/>
        </a:dk2>
        <a:lt2>
          <a:srgbClr val="DBF5F9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9">
        <a:dk1>
          <a:srgbClr val="59A9F2"/>
        </a:dk1>
        <a:lt1>
          <a:srgbClr val="FFFFFF"/>
        </a:lt1>
        <a:dk2>
          <a:srgbClr val="0000CC"/>
        </a:dk2>
        <a:lt2>
          <a:srgbClr val="CCECFF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0">
        <a:dk1>
          <a:srgbClr val="59A9F2"/>
        </a:dk1>
        <a:lt1>
          <a:srgbClr val="FFFFFF"/>
        </a:lt1>
        <a:dk2>
          <a:srgbClr val="0000CC"/>
        </a:dk2>
        <a:lt2>
          <a:srgbClr val="E1F4FF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1">
        <a:dk1>
          <a:srgbClr val="FFCC00"/>
        </a:dk1>
        <a:lt1>
          <a:srgbClr val="FFFFFF"/>
        </a:lt1>
        <a:dk2>
          <a:srgbClr val="0000CC"/>
        </a:dk2>
        <a:lt2>
          <a:srgbClr val="E1F4FF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2">
        <a:dk1>
          <a:srgbClr val="FFCC00"/>
        </a:dk1>
        <a:lt1>
          <a:srgbClr val="FFFFFF"/>
        </a:lt1>
        <a:dk2>
          <a:srgbClr val="0000CC"/>
        </a:dk2>
        <a:lt2>
          <a:srgbClr val="E1FFE1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3">
        <a:dk1>
          <a:srgbClr val="FFCC00"/>
        </a:dk1>
        <a:lt1>
          <a:srgbClr val="FFFFFF"/>
        </a:lt1>
        <a:dk2>
          <a:srgbClr val="0000CC"/>
        </a:dk2>
        <a:lt2>
          <a:srgbClr val="E6FFE1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4">
        <a:dk1>
          <a:srgbClr val="FFCC00"/>
        </a:dk1>
        <a:lt1>
          <a:srgbClr val="FFFFFF"/>
        </a:lt1>
        <a:dk2>
          <a:srgbClr val="0000CC"/>
        </a:dk2>
        <a:lt2>
          <a:srgbClr val="E1F2FF"/>
        </a:lt2>
        <a:accent1>
          <a:srgbClr val="00CC00"/>
        </a:accent1>
        <a:accent2>
          <a:srgbClr val="59A9F2"/>
        </a:accent2>
        <a:accent3>
          <a:srgbClr val="AAAAE2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5">
        <a:dk1>
          <a:srgbClr val="FFCC00"/>
        </a:dk1>
        <a:lt1>
          <a:srgbClr val="FFFFFF"/>
        </a:lt1>
        <a:dk2>
          <a:srgbClr val="0067B1"/>
        </a:dk2>
        <a:lt2>
          <a:srgbClr val="E1F2FF"/>
        </a:lt2>
        <a:accent1>
          <a:srgbClr val="00CC00"/>
        </a:accent1>
        <a:accent2>
          <a:srgbClr val="59A9F2"/>
        </a:accent2>
        <a:accent3>
          <a:srgbClr val="AAB8D5"/>
        </a:accent3>
        <a:accent4>
          <a:srgbClr val="DADADA"/>
        </a:accent4>
        <a:accent5>
          <a:srgbClr val="AAE2AA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ex 16">
        <a:dk1>
          <a:srgbClr val="FFCC00"/>
        </a:dk1>
        <a:lt1>
          <a:srgbClr val="FFFFFF"/>
        </a:lt1>
        <a:dk2>
          <a:srgbClr val="0067B1"/>
        </a:dk2>
        <a:lt2>
          <a:srgbClr val="E1F2FF"/>
        </a:lt2>
        <a:accent1>
          <a:srgbClr val="7AC143"/>
        </a:accent1>
        <a:accent2>
          <a:srgbClr val="59A9F2"/>
        </a:accent2>
        <a:accent3>
          <a:srgbClr val="AAB8D5"/>
        </a:accent3>
        <a:accent4>
          <a:srgbClr val="DADADA"/>
        </a:accent4>
        <a:accent5>
          <a:srgbClr val="BEDDB0"/>
        </a:accent5>
        <a:accent6>
          <a:srgbClr val="5099DB"/>
        </a:accent6>
        <a:hlink>
          <a:srgbClr val="FFF1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8923</TotalTime>
  <Words>620</Words>
  <Application>Microsoft Office PowerPoint</Application>
  <PresentationFormat>On-screen Show (4:3)</PresentationFormat>
  <Paragraphs>120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3_Apex</vt:lpstr>
      <vt:lpstr>PowerPoint Presentation</vt:lpstr>
      <vt:lpstr>Sustainable  Transportation  Action Research  Team  (START)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Articles by year: 2012 peak in political activity</vt:lpstr>
      <vt:lpstr>Most focus on economic benefit and environmental risks</vt:lpstr>
      <vt:lpstr>Project feasibility statements tend to be negative; little regional difference</vt:lpstr>
      <vt:lpstr>Little difference in regional focus on benefits and risks </vt:lpstr>
      <vt:lpstr>Mentions of environmental risks are mostly general or “spill” related; little mention of climate change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Plug-In 2009 Template</dc:title>
  <dc:creator>First Option</dc:creator>
  <cp:lastModifiedBy>Jonn Axsen</cp:lastModifiedBy>
  <cp:revision>395</cp:revision>
  <dcterms:created xsi:type="dcterms:W3CDTF">2009-04-03T23:05:41Z</dcterms:created>
  <dcterms:modified xsi:type="dcterms:W3CDTF">2017-01-09T18:34:16Z</dcterms:modified>
</cp:coreProperties>
</file>