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9.xml" ContentType="application/vnd.openxmlformats-officedocument.presentationml.notesSlide+xml"/>
  <Override PartName="/ppt/charts/chart3.xml" ContentType="application/vnd.openxmlformats-officedocument.drawingml.chart+xml"/>
  <Override PartName="/ppt/drawings/drawing1.xml" ContentType="application/vnd.openxmlformats-officedocument.drawingml.chartshape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4.xml" ContentType="application/vnd.openxmlformats-officedocument.drawingml.chart+xml"/>
  <Override PartName="/ppt/notesSlides/notesSlide13.xml" ContentType="application/vnd.openxmlformats-officedocument.presentationml.notesSlide+xml"/>
  <Override PartName="/ppt/charts/chart5.xml" ContentType="application/vnd.openxmlformats-officedocument.drawingml.chart+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5" r:id="rId1"/>
  </p:sldMasterIdLst>
  <p:notesMasterIdLst>
    <p:notesMasterId r:id="rId26"/>
  </p:notesMasterIdLst>
  <p:handoutMasterIdLst>
    <p:handoutMasterId r:id="rId27"/>
  </p:handoutMasterIdLst>
  <p:sldIdLst>
    <p:sldId id="778" r:id="rId2"/>
    <p:sldId id="777" r:id="rId3"/>
    <p:sldId id="789" r:id="rId4"/>
    <p:sldId id="779" r:id="rId5"/>
    <p:sldId id="357" r:id="rId6"/>
    <p:sldId id="780" r:id="rId7"/>
    <p:sldId id="739" r:id="rId8"/>
    <p:sldId id="707" r:id="rId9"/>
    <p:sldId id="787" r:id="rId10"/>
    <p:sldId id="782" r:id="rId11"/>
    <p:sldId id="783" r:id="rId12"/>
    <p:sldId id="784" r:id="rId13"/>
    <p:sldId id="718" r:id="rId14"/>
    <p:sldId id="714" r:id="rId15"/>
    <p:sldId id="773" r:id="rId16"/>
    <p:sldId id="663" r:id="rId17"/>
    <p:sldId id="764" r:id="rId18"/>
    <p:sldId id="716" r:id="rId19"/>
    <p:sldId id="723" r:id="rId20"/>
    <p:sldId id="724" r:id="rId21"/>
    <p:sldId id="768" r:id="rId22"/>
    <p:sldId id="776" r:id="rId23"/>
    <p:sldId id="786" r:id="rId24"/>
    <p:sldId id="788" r:id="rId25"/>
  </p:sldIdLst>
  <p:sldSz cx="9144000" cy="6858000" type="screen4x3"/>
  <p:notesSz cx="6858000" cy="9077325"/>
  <p:defaultTextStyle>
    <a:defPPr>
      <a:defRPr lang="en-US"/>
    </a:defPPr>
    <a:lvl1pPr algn="ctr" rtl="0" fontAlgn="base">
      <a:spcBef>
        <a:spcPct val="0"/>
      </a:spcBef>
      <a:spcAft>
        <a:spcPct val="0"/>
      </a:spcAft>
      <a:defRPr sz="1400" b="1" kern="1200">
        <a:solidFill>
          <a:schemeClr val="tx1"/>
        </a:solidFill>
        <a:latin typeface="Arial" charset="0"/>
        <a:ea typeface="+mn-ea"/>
        <a:cs typeface="+mn-cs"/>
      </a:defRPr>
    </a:lvl1pPr>
    <a:lvl2pPr marL="457200" algn="ctr" rtl="0" fontAlgn="base">
      <a:spcBef>
        <a:spcPct val="0"/>
      </a:spcBef>
      <a:spcAft>
        <a:spcPct val="0"/>
      </a:spcAft>
      <a:defRPr sz="1400" b="1" kern="1200">
        <a:solidFill>
          <a:schemeClr val="tx1"/>
        </a:solidFill>
        <a:latin typeface="Arial" charset="0"/>
        <a:ea typeface="+mn-ea"/>
        <a:cs typeface="+mn-cs"/>
      </a:defRPr>
    </a:lvl2pPr>
    <a:lvl3pPr marL="914400" algn="ctr" rtl="0" fontAlgn="base">
      <a:spcBef>
        <a:spcPct val="0"/>
      </a:spcBef>
      <a:spcAft>
        <a:spcPct val="0"/>
      </a:spcAft>
      <a:defRPr sz="1400" b="1" kern="1200">
        <a:solidFill>
          <a:schemeClr val="tx1"/>
        </a:solidFill>
        <a:latin typeface="Arial" charset="0"/>
        <a:ea typeface="+mn-ea"/>
        <a:cs typeface="+mn-cs"/>
      </a:defRPr>
    </a:lvl3pPr>
    <a:lvl4pPr marL="1371600" algn="ctr" rtl="0" fontAlgn="base">
      <a:spcBef>
        <a:spcPct val="0"/>
      </a:spcBef>
      <a:spcAft>
        <a:spcPct val="0"/>
      </a:spcAft>
      <a:defRPr sz="1400" b="1" kern="1200">
        <a:solidFill>
          <a:schemeClr val="tx1"/>
        </a:solidFill>
        <a:latin typeface="Arial" charset="0"/>
        <a:ea typeface="+mn-ea"/>
        <a:cs typeface="+mn-cs"/>
      </a:defRPr>
    </a:lvl4pPr>
    <a:lvl5pPr marL="1828800" algn="ctr" rtl="0" fontAlgn="base">
      <a:spcBef>
        <a:spcPct val="0"/>
      </a:spcBef>
      <a:spcAft>
        <a:spcPct val="0"/>
      </a:spcAft>
      <a:defRPr sz="1400" b="1" kern="1200">
        <a:solidFill>
          <a:schemeClr val="tx1"/>
        </a:solidFill>
        <a:latin typeface="Arial" charset="0"/>
        <a:ea typeface="+mn-ea"/>
        <a:cs typeface="+mn-cs"/>
      </a:defRPr>
    </a:lvl5pPr>
    <a:lvl6pPr marL="2286000" algn="l" defTabSz="914400" rtl="0" eaLnBrk="1" latinLnBrk="0" hangingPunct="1">
      <a:defRPr sz="1400" b="1" kern="1200">
        <a:solidFill>
          <a:schemeClr val="tx1"/>
        </a:solidFill>
        <a:latin typeface="Arial" charset="0"/>
        <a:ea typeface="+mn-ea"/>
        <a:cs typeface="+mn-cs"/>
      </a:defRPr>
    </a:lvl6pPr>
    <a:lvl7pPr marL="2743200" algn="l" defTabSz="914400" rtl="0" eaLnBrk="1" latinLnBrk="0" hangingPunct="1">
      <a:defRPr sz="1400" b="1" kern="1200">
        <a:solidFill>
          <a:schemeClr val="tx1"/>
        </a:solidFill>
        <a:latin typeface="Arial" charset="0"/>
        <a:ea typeface="+mn-ea"/>
        <a:cs typeface="+mn-cs"/>
      </a:defRPr>
    </a:lvl7pPr>
    <a:lvl8pPr marL="3200400" algn="l" defTabSz="914400" rtl="0" eaLnBrk="1" latinLnBrk="0" hangingPunct="1">
      <a:defRPr sz="1400" b="1" kern="1200">
        <a:solidFill>
          <a:schemeClr val="tx1"/>
        </a:solidFill>
        <a:latin typeface="Arial" charset="0"/>
        <a:ea typeface="+mn-ea"/>
        <a:cs typeface="+mn-cs"/>
      </a:defRPr>
    </a:lvl8pPr>
    <a:lvl9pPr marL="3657600" algn="l" defTabSz="914400" rtl="0" eaLnBrk="1" latinLnBrk="0" hangingPunct="1">
      <a:defRPr sz="1400" b="1"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FFCC00"/>
    <a:srgbClr val="DDDDDD"/>
    <a:srgbClr val="C0C0C0"/>
    <a:srgbClr val="003366"/>
    <a:srgbClr val="FF9900"/>
    <a:srgbClr val="DEF0D0"/>
    <a:srgbClr val="D4EBC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049" autoAdjust="0"/>
    <p:restoredTop sz="99568" autoAdjust="0"/>
  </p:normalViewPr>
  <p:slideViewPr>
    <p:cSldViewPr snapToGrid="0">
      <p:cViewPr varScale="1">
        <p:scale>
          <a:sx n="92" d="100"/>
          <a:sy n="92" d="100"/>
        </p:scale>
        <p:origin x="-894" y="-96"/>
      </p:cViewPr>
      <p:guideLst>
        <p:guide orient="horz" pos="2160"/>
        <p:guide pos="2880"/>
      </p:guideLst>
    </p:cSldViewPr>
  </p:slideViewPr>
  <p:outlineViewPr>
    <p:cViewPr>
      <p:scale>
        <a:sx n="33" d="100"/>
        <a:sy n="33" d="100"/>
      </p:scale>
      <p:origin x="0" y="60"/>
    </p:cViewPr>
  </p:outlineViewPr>
  <p:notesTextViewPr>
    <p:cViewPr>
      <p:scale>
        <a:sx n="75" d="100"/>
        <a:sy n="75" d="100"/>
      </p:scale>
      <p:origin x="0" y="0"/>
    </p:cViewPr>
  </p:notesTextViewPr>
  <p:sorterViewPr>
    <p:cViewPr>
      <p:scale>
        <a:sx n="100" d="100"/>
        <a:sy n="100" d="100"/>
      </p:scale>
      <p:origin x="0" y="250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Macintosh%20HD:Users:Joe:Google%20Drive:REM%20Axsen%20Survey:Papers%20+%20Memos:Final%20Documents:TRBPtA:Reviews:Figure_7_V2.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HD:Users:hb6342:Google%20Drive:REM%20Axsen%20Survey:Papers%20+%20Memos:UCC%20Figures.xlsx" TargetMode="External"/></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C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Heterogeneity In Preferences</c:v>
                </c:pt>
              </c:strCache>
            </c:strRef>
          </c:tx>
          <c:spPr>
            <a:solidFill>
              <a:srgbClr val="92D050"/>
            </a:solidFill>
          </c:spPr>
          <c:dPt>
            <c:idx val="0"/>
            <c:bubble3D val="0"/>
            <c:spPr>
              <a:solidFill>
                <a:schemeClr val="tx1"/>
              </a:solidFill>
            </c:spPr>
          </c:dPt>
          <c:dPt>
            <c:idx val="1"/>
            <c:bubble3D val="0"/>
            <c:spPr>
              <a:solidFill>
                <a:schemeClr val="accent2">
                  <a:lumMod val="60000"/>
                  <a:lumOff val="40000"/>
                </a:schemeClr>
              </a:solidFill>
            </c:spPr>
          </c:dPt>
          <c:dPt>
            <c:idx val="2"/>
            <c:bubble3D val="0"/>
            <c:spPr>
              <a:solidFill>
                <a:srgbClr val="FF0000"/>
              </a:solidFill>
            </c:spPr>
          </c:dPt>
          <c:dPt>
            <c:idx val="3"/>
            <c:bubble3D val="0"/>
          </c:dPt>
          <c:dLbls>
            <c:dLbl>
              <c:idx val="0"/>
              <c:layout>
                <c:manualLayout>
                  <c:x val="-0.18259876750059104"/>
                  <c:y val="0.196351309456059"/>
                </c:manualLayout>
              </c:layout>
              <c:spPr/>
              <c:txPr>
                <a:bodyPr/>
                <a:lstStyle/>
                <a:p>
                  <a:pPr>
                    <a:defRPr sz="1200" b="1">
                      <a:solidFill>
                        <a:srgbClr val="000000"/>
                      </a:solidFill>
                    </a:defRPr>
                  </a:pPr>
                  <a:endParaRPr lang="en-US"/>
                </a:p>
              </c:txPr>
              <c:showLegendKey val="0"/>
              <c:showVal val="0"/>
              <c:showCatName val="1"/>
              <c:showSerName val="0"/>
              <c:showPercent val="1"/>
              <c:showBubbleSize val="0"/>
            </c:dLbl>
            <c:dLbl>
              <c:idx val="1"/>
              <c:layout>
                <c:manualLayout>
                  <c:x val="-0.20646552570174401"/>
                  <c:y val="-0.22853949036520402"/>
                </c:manualLayout>
              </c:layout>
              <c:spPr/>
              <c:txPr>
                <a:bodyPr/>
                <a:lstStyle/>
                <a:p>
                  <a:pPr>
                    <a:defRPr sz="1200" b="1">
                      <a:solidFill>
                        <a:srgbClr val="000000"/>
                      </a:solidFill>
                    </a:defRPr>
                  </a:pPr>
                  <a:endParaRPr lang="en-US"/>
                </a:p>
              </c:txPr>
              <c:showLegendKey val="0"/>
              <c:showVal val="0"/>
              <c:showCatName val="1"/>
              <c:showSerName val="0"/>
              <c:showPercent val="1"/>
              <c:showBubbleSize val="0"/>
            </c:dLbl>
            <c:dLbl>
              <c:idx val="2"/>
              <c:layout>
                <c:manualLayout>
                  <c:x val="0.23132598330008"/>
                  <c:y val="-0.114438294075608"/>
                </c:manualLayout>
              </c:layout>
              <c:spPr/>
              <c:txPr>
                <a:bodyPr/>
                <a:lstStyle/>
                <a:p>
                  <a:pPr>
                    <a:defRPr sz="1200" b="1">
                      <a:solidFill>
                        <a:srgbClr val="000000"/>
                      </a:solidFill>
                    </a:defRPr>
                  </a:pPr>
                  <a:endParaRPr lang="en-US"/>
                </a:p>
              </c:txPr>
              <c:showLegendKey val="0"/>
              <c:showVal val="0"/>
              <c:showCatName val="1"/>
              <c:showSerName val="0"/>
              <c:showPercent val="1"/>
              <c:showBubbleSize val="0"/>
            </c:dLbl>
            <c:dLbl>
              <c:idx val="3"/>
              <c:layout>
                <c:manualLayout>
                  <c:x val="0.172077425311146"/>
                  <c:y val="0.21216463064067501"/>
                </c:manualLayout>
              </c:layout>
              <c:tx>
                <c:rich>
                  <a:bodyPr/>
                  <a:lstStyle/>
                  <a:p>
                    <a:pPr>
                      <a:defRPr sz="1100" b="1">
                        <a:solidFill>
                          <a:srgbClr val="000000"/>
                        </a:solidFill>
                      </a:defRPr>
                    </a:pPr>
                    <a:r>
                      <a:rPr lang="en-US" sz="1100" b="1" dirty="0">
                        <a:solidFill>
                          <a:srgbClr val="000000"/>
                        </a:solidFill>
                      </a:rPr>
                      <a:t>Renewable Focused
17%</a:t>
                    </a:r>
                    <a:endParaRPr lang="en-US" sz="1100" dirty="0"/>
                  </a:p>
                </c:rich>
              </c:tx>
              <c:spPr/>
              <c:showLegendKey val="0"/>
              <c:showVal val="0"/>
              <c:showCatName val="1"/>
              <c:showSerName val="0"/>
              <c:showPercent val="1"/>
              <c:showBubbleSize val="0"/>
            </c:dLbl>
            <c:txPr>
              <a:bodyPr/>
              <a:lstStyle/>
              <a:p>
                <a:pPr>
                  <a:defRPr sz="1800" b="1">
                    <a:solidFill>
                      <a:srgbClr val="000000"/>
                    </a:solidFill>
                  </a:defRPr>
                </a:pPr>
                <a:endParaRPr lang="en-US"/>
              </a:p>
            </c:txPr>
            <c:showLegendKey val="0"/>
            <c:showVal val="0"/>
            <c:showCatName val="1"/>
            <c:showSerName val="0"/>
            <c:showPercent val="1"/>
            <c:showBubbleSize val="0"/>
            <c:showLeaderLines val="1"/>
          </c:dLbls>
          <c:cat>
            <c:strRef>
              <c:f>Sheet1!$A$2:$A$5</c:f>
              <c:strCache>
                <c:ptCount val="4"/>
                <c:pt idx="0">
                  <c:v>Anti-UCC</c:v>
                </c:pt>
                <c:pt idx="1">
                  <c:v>Charge Focused</c:v>
                </c:pt>
                <c:pt idx="2">
                  <c:v>Cost Motivated</c:v>
                </c:pt>
                <c:pt idx="3">
                  <c:v>Renewable Focused</c:v>
                </c:pt>
              </c:strCache>
            </c:strRef>
          </c:cat>
          <c:val>
            <c:numRef>
              <c:f>Sheet1!$B$2:$B$5</c:f>
              <c:numCache>
                <c:formatCode>0%</c:formatCode>
                <c:ptCount val="4"/>
                <c:pt idx="0">
                  <c:v>0.20600000000000002</c:v>
                </c:pt>
                <c:pt idx="1">
                  <c:v>0.33700000000000008</c:v>
                </c:pt>
                <c:pt idx="2">
                  <c:v>0.28400000000000003</c:v>
                </c:pt>
                <c:pt idx="3">
                  <c:v>0.17200000000000001</c:v>
                </c:pt>
              </c:numCache>
            </c:numRef>
          </c:val>
        </c:ser>
        <c:dLbls>
          <c:showLegendKey val="0"/>
          <c:showVal val="0"/>
          <c:showCatName val="1"/>
          <c:showSerName val="0"/>
          <c:showPercent val="1"/>
          <c:showBubbleSize val="0"/>
          <c:showLeaderLines val="1"/>
        </c:dLbls>
        <c:firstSliceAng val="0"/>
      </c:pieChart>
    </c:plotArea>
    <c:plotVisOnly val="1"/>
    <c:dispBlanksAs val="zero"/>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C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Heterogeneity In Preferences</c:v>
                </c:pt>
              </c:strCache>
            </c:strRef>
          </c:tx>
          <c:dPt>
            <c:idx val="0"/>
            <c:bubble3D val="0"/>
            <c:spPr>
              <a:solidFill>
                <a:schemeClr val="tx1"/>
              </a:solidFill>
            </c:spPr>
          </c:dPt>
          <c:dPt>
            <c:idx val="1"/>
            <c:bubble3D val="0"/>
            <c:spPr>
              <a:solidFill>
                <a:srgbClr val="92D050"/>
              </a:solidFill>
            </c:spPr>
          </c:dPt>
          <c:dPt>
            <c:idx val="2"/>
            <c:bubble3D val="0"/>
            <c:spPr>
              <a:solidFill>
                <a:schemeClr val="accent2"/>
              </a:solidFill>
            </c:spPr>
          </c:dPt>
          <c:dPt>
            <c:idx val="3"/>
            <c:bubble3D val="0"/>
            <c:spPr>
              <a:solidFill>
                <a:schemeClr val="accent5">
                  <a:lumMod val="60000"/>
                  <a:lumOff val="40000"/>
                </a:schemeClr>
              </a:solidFill>
            </c:spPr>
          </c:dPt>
          <c:dLbls>
            <c:dLbl>
              <c:idx val="0"/>
              <c:layout>
                <c:manualLayout>
                  <c:x val="-0.24566864594622903"/>
                  <c:y val="0.133502076295301"/>
                </c:manualLayout>
              </c:layout>
              <c:spPr/>
              <c:txPr>
                <a:bodyPr/>
                <a:lstStyle/>
                <a:p>
                  <a:pPr>
                    <a:defRPr sz="1200" b="1">
                      <a:solidFill>
                        <a:srgbClr val="000000"/>
                      </a:solidFill>
                    </a:defRPr>
                  </a:pPr>
                  <a:endParaRPr lang="en-US"/>
                </a:p>
              </c:txPr>
              <c:showLegendKey val="0"/>
              <c:showVal val="0"/>
              <c:showCatName val="1"/>
              <c:showSerName val="0"/>
              <c:showPercent val="1"/>
              <c:showBubbleSize val="0"/>
            </c:dLbl>
            <c:dLbl>
              <c:idx val="1"/>
              <c:layout>
                <c:manualLayout>
                  <c:x val="0.27283575369214202"/>
                  <c:y val="-0.13241742486984004"/>
                </c:manualLayout>
              </c:layout>
              <c:spPr/>
              <c:txPr>
                <a:bodyPr/>
                <a:lstStyle/>
                <a:p>
                  <a:pPr>
                    <a:defRPr sz="1200" b="1">
                      <a:solidFill>
                        <a:srgbClr val="000000"/>
                      </a:solidFill>
                    </a:defRPr>
                  </a:pPr>
                  <a:endParaRPr lang="en-US"/>
                </a:p>
              </c:txPr>
              <c:showLegendKey val="0"/>
              <c:showVal val="0"/>
              <c:showCatName val="1"/>
              <c:showSerName val="0"/>
              <c:showPercent val="1"/>
              <c:showBubbleSize val="0"/>
            </c:dLbl>
            <c:dLbl>
              <c:idx val="2"/>
              <c:layout>
                <c:manualLayout>
                  <c:x val="0.23132598330008"/>
                  <c:y val="-0.114438294075608"/>
                </c:manualLayout>
              </c:layout>
              <c:spPr/>
              <c:txPr>
                <a:bodyPr/>
                <a:lstStyle/>
                <a:p>
                  <a:pPr>
                    <a:defRPr sz="1200" b="1">
                      <a:solidFill>
                        <a:srgbClr val="000000"/>
                      </a:solidFill>
                    </a:defRPr>
                  </a:pPr>
                  <a:endParaRPr lang="en-US"/>
                </a:p>
              </c:txPr>
              <c:showLegendKey val="0"/>
              <c:showVal val="0"/>
              <c:showCatName val="1"/>
              <c:showSerName val="0"/>
              <c:showPercent val="1"/>
              <c:showBubbleSize val="0"/>
            </c:dLbl>
            <c:dLbl>
              <c:idx val="3"/>
              <c:layout>
                <c:manualLayout>
                  <c:x val="0.172077425311146"/>
                  <c:y val="0.21216463064067501"/>
                </c:manualLayout>
              </c:layout>
              <c:tx>
                <c:rich>
                  <a:bodyPr/>
                  <a:lstStyle/>
                  <a:p>
                    <a:r>
                      <a:rPr lang="en-US" sz="1200" b="1" dirty="0">
                        <a:solidFill>
                          <a:srgbClr val="000000"/>
                        </a:solidFill>
                      </a:rPr>
                      <a:t>Renewable Focused
17%</a:t>
                    </a:r>
                    <a:endParaRPr lang="en-US" sz="1200" dirty="0"/>
                  </a:p>
                </c:rich>
              </c:tx>
              <c:showLegendKey val="0"/>
              <c:showVal val="0"/>
              <c:showCatName val="1"/>
              <c:showSerName val="0"/>
              <c:showPercent val="1"/>
              <c:showBubbleSize val="0"/>
            </c:dLbl>
            <c:txPr>
              <a:bodyPr/>
              <a:lstStyle/>
              <a:p>
                <a:pPr>
                  <a:defRPr sz="1800" b="1">
                    <a:solidFill>
                      <a:srgbClr val="000000"/>
                    </a:solidFill>
                  </a:defRPr>
                </a:pPr>
                <a:endParaRPr lang="en-US"/>
              </a:p>
            </c:txPr>
            <c:showLegendKey val="0"/>
            <c:showVal val="0"/>
            <c:showCatName val="1"/>
            <c:showSerName val="0"/>
            <c:showPercent val="1"/>
            <c:showBubbleSize val="0"/>
            <c:showLeaderLines val="1"/>
          </c:dLbls>
          <c:cat>
            <c:strRef>
              <c:f>Sheet1!$A$2:$A$3</c:f>
              <c:strCache>
                <c:ptCount val="2"/>
                <c:pt idx="0">
                  <c:v>Anti-UCC</c:v>
                </c:pt>
                <c:pt idx="1">
                  <c:v>Renewable Focused</c:v>
                </c:pt>
              </c:strCache>
            </c:strRef>
          </c:cat>
          <c:val>
            <c:numRef>
              <c:f>Sheet1!$B$2:$B$3</c:f>
              <c:numCache>
                <c:formatCode>0%</c:formatCode>
                <c:ptCount val="2"/>
                <c:pt idx="0">
                  <c:v>0.35000000000000003</c:v>
                </c:pt>
                <c:pt idx="1">
                  <c:v>0.65000000000000013</c:v>
                </c:pt>
              </c:numCache>
            </c:numRef>
          </c:val>
        </c:ser>
        <c:dLbls>
          <c:showLegendKey val="0"/>
          <c:showVal val="0"/>
          <c:showCatName val="1"/>
          <c:showSerName val="0"/>
          <c:showPercent val="1"/>
          <c:showBubbleSize val="0"/>
          <c:showLeaderLines val="1"/>
        </c:dLbls>
        <c:firstSliceAng val="0"/>
      </c:pieChart>
    </c:plotArea>
    <c:plotVisOnly val="1"/>
    <c:dispBlanksAs val="zero"/>
    <c:showDLblsOverMax val="0"/>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CA"/>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34632755049891201"/>
          <c:y val="5.1221146625106399E-2"/>
          <c:w val="0.39780017238182203"/>
          <c:h val="0.84033367808144299"/>
        </c:manualLayout>
      </c:layout>
      <c:barChart>
        <c:barDir val="bar"/>
        <c:grouping val="clustered"/>
        <c:varyColors val="0"/>
        <c:ser>
          <c:idx val="0"/>
          <c:order val="0"/>
          <c:spPr>
            <a:solidFill>
              <a:schemeClr val="tx1"/>
            </a:solidFill>
            <a:ln>
              <a:noFill/>
            </a:ln>
            <a:effectLst/>
          </c:spPr>
          <c:invertIfNegative val="0"/>
          <c:dPt>
            <c:idx val="0"/>
            <c:invertIfNegative val="0"/>
            <c:bubble3D val="0"/>
            <c:spPr>
              <a:solidFill>
                <a:srgbClr val="92D050"/>
              </a:solidFill>
              <a:ln>
                <a:noFill/>
              </a:ln>
              <a:effectLst/>
            </c:spPr>
          </c:dPt>
          <c:dPt>
            <c:idx val="1"/>
            <c:invertIfNegative val="0"/>
            <c:bubble3D val="0"/>
            <c:spPr>
              <a:solidFill>
                <a:srgbClr val="FF0000"/>
              </a:solidFill>
              <a:ln>
                <a:noFill/>
              </a:ln>
              <a:effectLst/>
            </c:spPr>
          </c:dPt>
          <c:dPt>
            <c:idx val="2"/>
            <c:invertIfNegative val="0"/>
            <c:bubble3D val="0"/>
            <c:spPr>
              <a:solidFill>
                <a:schemeClr val="accent2">
                  <a:lumMod val="60000"/>
                  <a:lumOff val="40000"/>
                </a:schemeClr>
              </a:solidFill>
              <a:ln>
                <a:noFill/>
              </a:ln>
              <a:effectLst/>
            </c:spPr>
          </c:dPt>
          <c:dPt>
            <c:idx val="3"/>
            <c:invertIfNegative val="0"/>
            <c:bubble3D val="0"/>
          </c:dPt>
          <c:dPt>
            <c:idx val="4"/>
            <c:invertIfNegative val="0"/>
            <c:bubble3D val="0"/>
            <c:spPr>
              <a:solidFill>
                <a:schemeClr val="accent1"/>
              </a:solidFill>
              <a:ln>
                <a:noFill/>
              </a:ln>
              <a:effectLst/>
            </c:spPr>
          </c:dPt>
          <c:dPt>
            <c:idx val="5"/>
            <c:invertIfNegative val="0"/>
            <c:bubble3D val="0"/>
            <c:spPr>
              <a:solidFill>
                <a:srgbClr val="92D050"/>
              </a:solidFill>
              <a:ln>
                <a:noFill/>
              </a:ln>
              <a:effectLst/>
            </c:spPr>
          </c:dPt>
          <c:dPt>
            <c:idx val="6"/>
            <c:invertIfNegative val="0"/>
            <c:bubble3D val="0"/>
            <c:spPr>
              <a:solidFill>
                <a:srgbClr val="FF0000"/>
              </a:solidFill>
              <a:ln>
                <a:noFill/>
              </a:ln>
              <a:effectLst/>
            </c:spPr>
          </c:dPt>
          <c:dPt>
            <c:idx val="7"/>
            <c:invertIfNegative val="0"/>
            <c:bubble3D val="0"/>
            <c:spPr>
              <a:solidFill>
                <a:schemeClr val="accent2">
                  <a:lumMod val="60000"/>
                  <a:lumOff val="40000"/>
                </a:schemeClr>
              </a:solidFill>
              <a:ln>
                <a:noFill/>
              </a:ln>
              <a:effectLst/>
            </c:spPr>
          </c:dPt>
          <c:dPt>
            <c:idx val="8"/>
            <c:invertIfNegative val="0"/>
            <c:bubble3D val="0"/>
          </c:dPt>
          <c:dPt>
            <c:idx val="9"/>
            <c:invertIfNegative val="0"/>
            <c:bubble3D val="0"/>
            <c:spPr>
              <a:solidFill>
                <a:schemeClr val="accent4"/>
              </a:solidFill>
              <a:ln>
                <a:noFill/>
              </a:ln>
              <a:effectLst/>
            </c:spPr>
          </c:dPt>
          <c:dPt>
            <c:idx val="10"/>
            <c:invertIfNegative val="0"/>
            <c:bubble3D val="0"/>
            <c:spPr>
              <a:solidFill>
                <a:srgbClr val="92D050"/>
              </a:solidFill>
              <a:ln>
                <a:noFill/>
              </a:ln>
              <a:effectLst/>
            </c:spPr>
          </c:dPt>
          <c:dPt>
            <c:idx val="11"/>
            <c:invertIfNegative val="0"/>
            <c:bubble3D val="0"/>
            <c:spPr>
              <a:solidFill>
                <a:srgbClr val="FF0000"/>
              </a:solidFill>
              <a:ln>
                <a:noFill/>
              </a:ln>
              <a:effectLst/>
            </c:spPr>
          </c:dPt>
          <c:dPt>
            <c:idx val="12"/>
            <c:invertIfNegative val="0"/>
            <c:bubble3D val="0"/>
            <c:spPr>
              <a:solidFill>
                <a:schemeClr val="accent2">
                  <a:lumMod val="60000"/>
                  <a:lumOff val="40000"/>
                </a:schemeClr>
              </a:solidFill>
              <a:ln>
                <a:noFill/>
              </a:ln>
              <a:effectLst/>
            </c:spPr>
          </c:dPt>
          <c:dPt>
            <c:idx val="13"/>
            <c:invertIfNegative val="0"/>
            <c:bubble3D val="0"/>
          </c:dPt>
          <c:dPt>
            <c:idx val="14"/>
            <c:invertIfNegative val="0"/>
            <c:bubble3D val="0"/>
            <c:spPr>
              <a:solidFill>
                <a:schemeClr val="accent2"/>
              </a:solidFill>
              <a:ln>
                <a:noFill/>
              </a:ln>
              <a:effectLst/>
            </c:spPr>
          </c:dPt>
          <c:dPt>
            <c:idx val="15"/>
            <c:invertIfNegative val="0"/>
            <c:bubble3D val="0"/>
            <c:spPr>
              <a:solidFill>
                <a:srgbClr val="92D050"/>
              </a:solidFill>
              <a:ln>
                <a:noFill/>
              </a:ln>
              <a:effectLst/>
            </c:spPr>
          </c:dPt>
          <c:dPt>
            <c:idx val="16"/>
            <c:invertIfNegative val="0"/>
            <c:bubble3D val="0"/>
            <c:spPr>
              <a:solidFill>
                <a:srgbClr val="FF0000"/>
              </a:solidFill>
              <a:ln>
                <a:noFill/>
              </a:ln>
              <a:effectLst/>
            </c:spPr>
          </c:dPt>
          <c:dPt>
            <c:idx val="17"/>
            <c:invertIfNegative val="0"/>
            <c:bubble3D val="0"/>
            <c:spPr>
              <a:solidFill>
                <a:schemeClr val="accent2">
                  <a:lumMod val="60000"/>
                  <a:lumOff val="40000"/>
                </a:schemeClr>
              </a:solidFill>
              <a:ln>
                <a:noFill/>
              </a:ln>
              <a:effectLst/>
            </c:spPr>
          </c:dPt>
          <c:dPt>
            <c:idx val="18"/>
            <c:invertIfNegative val="0"/>
            <c:bubble3D val="0"/>
          </c:dPt>
          <c:dPt>
            <c:idx val="20"/>
            <c:invertIfNegative val="0"/>
            <c:bubble3D val="0"/>
            <c:spPr>
              <a:solidFill>
                <a:srgbClr val="92D050"/>
              </a:solidFill>
              <a:ln>
                <a:noFill/>
              </a:ln>
              <a:effectLst/>
            </c:spPr>
          </c:dPt>
          <c:dPt>
            <c:idx val="21"/>
            <c:invertIfNegative val="0"/>
            <c:bubble3D val="0"/>
            <c:spPr>
              <a:solidFill>
                <a:srgbClr val="FF0000"/>
              </a:solidFill>
              <a:ln>
                <a:noFill/>
              </a:ln>
              <a:effectLst/>
            </c:spPr>
          </c:dPt>
          <c:dPt>
            <c:idx val="22"/>
            <c:invertIfNegative val="0"/>
            <c:bubble3D val="0"/>
            <c:spPr>
              <a:solidFill>
                <a:schemeClr val="accent2">
                  <a:lumMod val="60000"/>
                  <a:lumOff val="40000"/>
                </a:schemeClr>
              </a:solidFill>
              <a:ln>
                <a:noFill/>
              </a:ln>
              <a:effectLst/>
            </c:spPr>
          </c:dPt>
          <c:dPt>
            <c:idx val="23"/>
            <c:invertIfNegative val="0"/>
            <c:bubble3D val="0"/>
          </c:dPt>
          <c:dPt>
            <c:idx val="24"/>
            <c:invertIfNegative val="0"/>
            <c:bubble3D val="0"/>
            <c:spPr>
              <a:solidFill>
                <a:schemeClr val="accent3">
                  <a:lumMod val="75000"/>
                </a:schemeClr>
              </a:solidFill>
              <a:ln>
                <a:noFill/>
              </a:ln>
              <a:effectLst/>
            </c:spPr>
          </c:dPt>
          <c:dPt>
            <c:idx val="26"/>
            <c:invertIfNegative val="0"/>
            <c:bubble3D val="0"/>
            <c:spPr>
              <a:solidFill>
                <a:schemeClr val="accent2"/>
              </a:solidFill>
              <a:ln>
                <a:noFill/>
              </a:ln>
              <a:effectLst/>
            </c:spPr>
          </c:dPt>
          <c:dPt>
            <c:idx val="27"/>
            <c:invertIfNegative val="0"/>
            <c:bubble3D val="0"/>
            <c:spPr>
              <a:solidFill>
                <a:schemeClr val="accent4"/>
              </a:solidFill>
              <a:ln>
                <a:noFill/>
              </a:ln>
              <a:effectLst/>
            </c:spPr>
          </c:dPt>
          <c:dPt>
            <c:idx val="28"/>
            <c:invertIfNegative val="0"/>
            <c:bubble3D val="0"/>
            <c:spPr>
              <a:solidFill>
                <a:schemeClr val="accent1"/>
              </a:solidFill>
              <a:ln>
                <a:noFill/>
              </a:ln>
              <a:effectLst/>
            </c:spPr>
          </c:dPt>
          <c:dPt>
            <c:idx val="30"/>
            <c:invertIfNegative val="0"/>
            <c:bubble3D val="0"/>
            <c:spPr>
              <a:solidFill>
                <a:schemeClr val="accent3">
                  <a:lumMod val="75000"/>
                </a:schemeClr>
              </a:solidFill>
              <a:ln>
                <a:noFill/>
              </a:ln>
              <a:effectLst/>
            </c:spPr>
          </c:dPt>
          <c:dPt>
            <c:idx val="32"/>
            <c:invertIfNegative val="0"/>
            <c:bubble3D val="0"/>
            <c:spPr>
              <a:solidFill>
                <a:schemeClr val="accent2"/>
              </a:solidFill>
              <a:ln>
                <a:noFill/>
              </a:ln>
              <a:effectLst/>
            </c:spPr>
          </c:dPt>
          <c:dPt>
            <c:idx val="33"/>
            <c:invertIfNegative val="0"/>
            <c:bubble3D val="0"/>
            <c:spPr>
              <a:solidFill>
                <a:schemeClr val="accent4"/>
              </a:solidFill>
              <a:ln>
                <a:noFill/>
              </a:ln>
              <a:effectLst/>
            </c:spPr>
          </c:dPt>
          <c:dPt>
            <c:idx val="34"/>
            <c:invertIfNegative val="0"/>
            <c:bubble3D val="0"/>
            <c:spPr>
              <a:solidFill>
                <a:schemeClr val="accent1"/>
              </a:solidFill>
              <a:ln>
                <a:noFill/>
              </a:ln>
              <a:effectLst/>
            </c:spPr>
          </c:dPt>
          <c:dPt>
            <c:idx val="36"/>
            <c:invertIfNegative val="0"/>
            <c:bubble3D val="0"/>
            <c:spPr>
              <a:solidFill>
                <a:schemeClr val="accent3">
                  <a:lumMod val="75000"/>
                </a:schemeClr>
              </a:solidFill>
              <a:ln>
                <a:noFill/>
              </a:ln>
              <a:effectLst/>
            </c:spPr>
          </c:dPt>
          <c:dPt>
            <c:idx val="38"/>
            <c:invertIfNegative val="0"/>
            <c:bubble3D val="0"/>
            <c:spPr>
              <a:solidFill>
                <a:schemeClr val="accent2"/>
              </a:solidFill>
              <a:ln>
                <a:noFill/>
              </a:ln>
              <a:effectLst/>
            </c:spPr>
          </c:dPt>
          <c:dPt>
            <c:idx val="39"/>
            <c:invertIfNegative val="0"/>
            <c:bubble3D val="0"/>
            <c:spPr>
              <a:solidFill>
                <a:schemeClr val="accent4"/>
              </a:solidFill>
              <a:ln>
                <a:noFill/>
              </a:ln>
              <a:effectLst/>
            </c:spPr>
          </c:dPt>
          <c:dPt>
            <c:idx val="40"/>
            <c:invertIfNegative val="0"/>
            <c:bubble3D val="0"/>
            <c:spPr>
              <a:solidFill>
                <a:schemeClr val="accent1"/>
              </a:solidFill>
              <a:ln>
                <a:noFill/>
              </a:ln>
              <a:effectLst/>
            </c:spPr>
          </c:dPt>
          <c:errBars>
            <c:errBarType val="both"/>
            <c:errValType val="cust"/>
            <c:noEndCap val="1"/>
            <c:plus>
              <c:numRef>
                <c:f>Original!$F$3:$F$26</c:f>
                <c:numCache>
                  <c:formatCode>General</c:formatCode>
                  <c:ptCount val="24"/>
                  <c:pt idx="0">
                    <c:v>1.86477E-2</c:v>
                  </c:pt>
                  <c:pt idx="1">
                    <c:v>4.7211099999999999E-2</c:v>
                  </c:pt>
                  <c:pt idx="2">
                    <c:v>2.8654700000000002E-2</c:v>
                  </c:pt>
                  <c:pt idx="3">
                    <c:v>5.5703000000000003E-3</c:v>
                  </c:pt>
                  <c:pt idx="5">
                    <c:v>1.4121099999999999E-2</c:v>
                  </c:pt>
                  <c:pt idx="6">
                    <c:v>2.8644699999999999E-2</c:v>
                  </c:pt>
                  <c:pt idx="7">
                    <c:v>3.7282000000000003E-2</c:v>
                  </c:pt>
                  <c:pt idx="8">
                    <c:v>8.1297999999999995E-3</c:v>
                  </c:pt>
                  <c:pt idx="10">
                    <c:v>4.19818E-2</c:v>
                  </c:pt>
                  <c:pt idx="11">
                    <c:v>4.0457000000000002E-3</c:v>
                  </c:pt>
                  <c:pt idx="12">
                    <c:v>4.0264300000000003E-2</c:v>
                  </c:pt>
                  <c:pt idx="13">
                    <c:v>2.4738199999999998E-2</c:v>
                  </c:pt>
                  <c:pt idx="15">
                    <c:v>3.3942800000000002E-2</c:v>
                  </c:pt>
                  <c:pt idx="16">
                    <c:v>2.1094E-3</c:v>
                  </c:pt>
                  <c:pt idx="17">
                    <c:v>3.0596600000000002E-2</c:v>
                  </c:pt>
                  <c:pt idx="18">
                    <c:v>3.4071700000000003E-2</c:v>
                  </c:pt>
                  <c:pt idx="20">
                    <c:v>4.2859000000000001E-2</c:v>
                  </c:pt>
                  <c:pt idx="21">
                    <c:v>5.4551200000000001E-2</c:v>
                  </c:pt>
                  <c:pt idx="22">
                    <c:v>4.0495799999999998E-2</c:v>
                  </c:pt>
                  <c:pt idx="23">
                    <c:v>2.6254199999999998E-2</c:v>
                  </c:pt>
                </c:numCache>
              </c:numRef>
            </c:plus>
            <c:minus>
              <c:numRef>
                <c:f>Original!$F$3:$F$26</c:f>
                <c:numCache>
                  <c:formatCode>General</c:formatCode>
                  <c:ptCount val="24"/>
                  <c:pt idx="0">
                    <c:v>1.86477E-2</c:v>
                  </c:pt>
                  <c:pt idx="1">
                    <c:v>4.7211099999999999E-2</c:v>
                  </c:pt>
                  <c:pt idx="2">
                    <c:v>2.8654700000000002E-2</c:v>
                  </c:pt>
                  <c:pt idx="3">
                    <c:v>5.5703000000000003E-3</c:v>
                  </c:pt>
                  <c:pt idx="5">
                    <c:v>1.4121099999999999E-2</c:v>
                  </c:pt>
                  <c:pt idx="6">
                    <c:v>2.8644699999999999E-2</c:v>
                  </c:pt>
                  <c:pt idx="7">
                    <c:v>3.7282000000000003E-2</c:v>
                  </c:pt>
                  <c:pt idx="8">
                    <c:v>8.1297999999999995E-3</c:v>
                  </c:pt>
                  <c:pt idx="10">
                    <c:v>4.19818E-2</c:v>
                  </c:pt>
                  <c:pt idx="11">
                    <c:v>4.0457000000000002E-3</c:v>
                  </c:pt>
                  <c:pt idx="12">
                    <c:v>4.0264300000000003E-2</c:v>
                  </c:pt>
                  <c:pt idx="13">
                    <c:v>2.4738199999999998E-2</c:v>
                  </c:pt>
                  <c:pt idx="15">
                    <c:v>3.3942800000000002E-2</c:v>
                  </c:pt>
                  <c:pt idx="16">
                    <c:v>2.1094E-3</c:v>
                  </c:pt>
                  <c:pt idx="17">
                    <c:v>3.0596600000000002E-2</c:v>
                  </c:pt>
                  <c:pt idx="18">
                    <c:v>3.4071700000000003E-2</c:v>
                  </c:pt>
                  <c:pt idx="20">
                    <c:v>4.2859000000000001E-2</c:v>
                  </c:pt>
                  <c:pt idx="21">
                    <c:v>5.4551200000000001E-2</c:v>
                  </c:pt>
                  <c:pt idx="22">
                    <c:v>4.0495799999999998E-2</c:v>
                  </c:pt>
                  <c:pt idx="23">
                    <c:v>2.6254199999999998E-2</c:v>
                  </c:pt>
                </c:numCache>
              </c:numRef>
            </c:minus>
            <c:spPr>
              <a:ln w="3175" cap="rnd" cmpd="sng">
                <a:solidFill>
                  <a:schemeClr val="tx1"/>
                </a:solidFill>
              </a:ln>
            </c:spPr>
          </c:errBars>
          <c:cat>
            <c:strRef>
              <c:f>Original!$C$3:$C$26</c:f>
              <c:strCache>
                <c:ptCount val="24"/>
                <c:pt idx="0">
                  <c:v>Renewable Focused</c:v>
                </c:pt>
                <c:pt idx="1">
                  <c:v>Cost Motivated</c:v>
                </c:pt>
                <c:pt idx="2">
                  <c:v>Charge Focused</c:v>
                </c:pt>
                <c:pt idx="3">
                  <c:v>Anti-UCC</c:v>
                </c:pt>
                <c:pt idx="5">
                  <c:v>Renewable Focused</c:v>
                </c:pt>
                <c:pt idx="6">
                  <c:v>Cost Motivated</c:v>
                </c:pt>
                <c:pt idx="7">
                  <c:v>Charge Focused</c:v>
                </c:pt>
                <c:pt idx="8">
                  <c:v>Anti-UCC</c:v>
                </c:pt>
                <c:pt idx="10">
                  <c:v>Renewable Focused</c:v>
                </c:pt>
                <c:pt idx="11">
                  <c:v>Cost Motivated</c:v>
                </c:pt>
                <c:pt idx="12">
                  <c:v>Charge Focused</c:v>
                </c:pt>
                <c:pt idx="13">
                  <c:v>Anti-UCC</c:v>
                </c:pt>
                <c:pt idx="15">
                  <c:v>Renewable Focused</c:v>
                </c:pt>
                <c:pt idx="16">
                  <c:v>Cost Motivated</c:v>
                </c:pt>
                <c:pt idx="17">
                  <c:v>Charge Focused</c:v>
                </c:pt>
                <c:pt idx="18">
                  <c:v>Anti-UCC</c:v>
                </c:pt>
                <c:pt idx="20">
                  <c:v>Renewable Focused</c:v>
                </c:pt>
                <c:pt idx="21">
                  <c:v>Cost Motivated</c:v>
                </c:pt>
                <c:pt idx="22">
                  <c:v>Charge Focused</c:v>
                </c:pt>
                <c:pt idx="23">
                  <c:v>Anti-UCC</c:v>
                </c:pt>
              </c:strCache>
            </c:strRef>
          </c:cat>
          <c:val>
            <c:numRef>
              <c:f>Original!$E$3:$E$26</c:f>
              <c:numCache>
                <c:formatCode>0%</c:formatCode>
                <c:ptCount val="24"/>
                <c:pt idx="0">
                  <c:v>0.92754389999999998</c:v>
                </c:pt>
                <c:pt idx="1">
                  <c:v>0.813168</c:v>
                </c:pt>
                <c:pt idx="2">
                  <c:v>0.24156030000000001</c:v>
                </c:pt>
                <c:pt idx="3">
                  <c:v>1.5942700000000001E-2</c:v>
                </c:pt>
                <c:pt idx="5">
                  <c:v>0.94751830000000004</c:v>
                </c:pt>
                <c:pt idx="6">
                  <c:v>0.89849400000000001</c:v>
                </c:pt>
                <c:pt idx="7">
                  <c:v>0.498058</c:v>
                </c:pt>
                <c:pt idx="8">
                  <c:v>2.20822E-2</c:v>
                </c:pt>
                <c:pt idx="10">
                  <c:v>0.80011399999999999</c:v>
                </c:pt>
                <c:pt idx="11">
                  <c:v>0.9918247</c:v>
                </c:pt>
                <c:pt idx="12">
                  <c:v>0.55977580000000005</c:v>
                </c:pt>
                <c:pt idx="13">
                  <c:v>8.2963400000000007E-2</c:v>
                </c:pt>
                <c:pt idx="15">
                  <c:v>0.84951840000000001</c:v>
                </c:pt>
                <c:pt idx="16">
                  <c:v>0.99596340000000005</c:v>
                </c:pt>
                <c:pt idx="17">
                  <c:v>0.79844890000000002</c:v>
                </c:pt>
                <c:pt idx="18">
                  <c:v>0.1119758</c:v>
                </c:pt>
                <c:pt idx="20">
                  <c:v>0.79661669999999996</c:v>
                </c:pt>
                <c:pt idx="21">
                  <c:v>0.70974009999999998</c:v>
                </c:pt>
                <c:pt idx="22">
                  <c:v>0.5575755</c:v>
                </c:pt>
                <c:pt idx="23">
                  <c:v>8.2568199999999994E-2</c:v>
                </c:pt>
              </c:numCache>
            </c:numRef>
          </c:val>
        </c:ser>
        <c:dLbls>
          <c:showLegendKey val="0"/>
          <c:showVal val="0"/>
          <c:showCatName val="0"/>
          <c:showSerName val="0"/>
          <c:showPercent val="0"/>
          <c:showBubbleSize val="0"/>
        </c:dLbls>
        <c:gapWidth val="10"/>
        <c:axId val="92212224"/>
        <c:axId val="92216320"/>
      </c:barChart>
      <c:catAx>
        <c:axId val="92212224"/>
        <c:scaling>
          <c:orientation val="minMax"/>
        </c:scaling>
        <c:delete val="0"/>
        <c:axPos val="l"/>
        <c:numFmt formatCode="0%" sourceLinked="1"/>
        <c:majorTickMark val="out"/>
        <c:minorTickMark val="none"/>
        <c:tickLblPos val="nextTo"/>
        <c:crossAx val="92216320"/>
        <c:crosses val="autoZero"/>
        <c:auto val="1"/>
        <c:lblAlgn val="ctr"/>
        <c:lblOffset val="100"/>
        <c:noMultiLvlLbl val="0"/>
      </c:catAx>
      <c:valAx>
        <c:axId val="92216320"/>
        <c:scaling>
          <c:orientation val="minMax"/>
          <c:max val="1"/>
        </c:scaling>
        <c:delete val="0"/>
        <c:axPos val="b"/>
        <c:title>
          <c:tx>
            <c:rich>
              <a:bodyPr/>
              <a:lstStyle/>
              <a:p>
                <a:pPr>
                  <a:defRPr/>
                </a:pPr>
                <a:r>
                  <a:rPr lang="en-US"/>
                  <a:t>Percentage of respondents choosing UCC</a:t>
                </a:r>
              </a:p>
            </c:rich>
          </c:tx>
          <c:layout/>
          <c:overlay val="0"/>
        </c:title>
        <c:numFmt formatCode="0%" sourceLinked="1"/>
        <c:majorTickMark val="out"/>
        <c:minorTickMark val="none"/>
        <c:tickLblPos val="nextTo"/>
        <c:spPr>
          <a:ln w="3175" cmpd="sng">
            <a:solidFill>
              <a:schemeClr val="bg1">
                <a:lumMod val="85000"/>
                <a:alpha val="58000"/>
              </a:schemeClr>
            </a:solidFill>
          </a:ln>
        </c:spPr>
        <c:crossAx val="92212224"/>
        <c:crosses val="autoZero"/>
        <c:crossBetween val="between"/>
        <c:majorUnit val="0.2"/>
        <c:minorUnit val="0.02"/>
      </c:valAx>
    </c:plotArea>
    <c:plotVisOnly val="1"/>
    <c:dispBlanksAs val="gap"/>
    <c:showDLblsOverMax val="0"/>
  </c:chart>
  <c:txPr>
    <a:bodyPr/>
    <a:lstStyle/>
    <a:p>
      <a:pPr>
        <a:defRPr>
          <a:latin typeface="Arial"/>
          <a:cs typeface="Arial"/>
        </a:defRPr>
      </a:pPr>
      <a:endParaRPr lang="en-US"/>
    </a:p>
  </c:txPr>
  <c:externalData r:id="rId1">
    <c:autoUpdate val="0"/>
  </c:externalData>
  <c:userShapes r:id="rId2"/>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CA"/>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bar"/>
        <c:grouping val="stacked"/>
        <c:varyColors val="0"/>
        <c:ser>
          <c:idx val="0"/>
          <c:order val="0"/>
          <c:tx>
            <c:strRef>
              <c:f>'Elec Source'!$B$1</c:f>
              <c:strCache>
                <c:ptCount val="1"/>
                <c:pt idx="0">
                  <c:v>Object</c:v>
                </c:pt>
              </c:strCache>
            </c:strRef>
          </c:tx>
          <c:spPr>
            <a:solidFill>
              <a:schemeClr val="accent2">
                <a:lumMod val="60000"/>
                <a:lumOff val="40000"/>
              </a:schemeClr>
            </a:solidFill>
            <a:effectLst/>
          </c:spPr>
          <c:invertIfNegative val="0"/>
          <c:cat>
            <c:strRef>
              <c:f>'Elec Source'!$A$2:$A$10</c:f>
              <c:strCache>
                <c:ptCount val="9"/>
                <c:pt idx="0">
                  <c:v>Solar  </c:v>
                </c:pt>
                <c:pt idx="1">
                  <c:v>Wind  </c:v>
                </c:pt>
                <c:pt idx="2">
                  <c:v>Geothermal  </c:v>
                </c:pt>
                <c:pt idx="3">
                  <c:v>Run-of-river  </c:v>
                </c:pt>
                <c:pt idx="4">
                  <c:v>Large Hydro  </c:v>
                </c:pt>
                <c:pt idx="5">
                  <c:v>Natural Gas  </c:v>
                </c:pt>
                <c:pt idx="6">
                  <c:v>Biomass  </c:v>
                </c:pt>
                <c:pt idx="7">
                  <c:v>Nuclear  </c:v>
                </c:pt>
                <c:pt idx="8">
                  <c:v>Coal  </c:v>
                </c:pt>
              </c:strCache>
            </c:strRef>
          </c:cat>
          <c:val>
            <c:numRef>
              <c:f>'Elec Source'!$B$2:$B$10</c:f>
              <c:numCache>
                <c:formatCode>0%</c:formatCode>
                <c:ptCount val="9"/>
                <c:pt idx="0">
                  <c:v>-3.7299999999999998E-3</c:v>
                </c:pt>
                <c:pt idx="1">
                  <c:v>-4.367E-2</c:v>
                </c:pt>
                <c:pt idx="2">
                  <c:v>-2.274E-2</c:v>
                </c:pt>
                <c:pt idx="3">
                  <c:v>-1.959E-2</c:v>
                </c:pt>
                <c:pt idx="4">
                  <c:v>-9.8269999999999996E-2</c:v>
                </c:pt>
                <c:pt idx="5">
                  <c:v>-0.12069000000000001</c:v>
                </c:pt>
                <c:pt idx="6">
                  <c:v>-0.14565</c:v>
                </c:pt>
                <c:pt idx="7">
                  <c:v>-0.22126000000000001</c:v>
                </c:pt>
                <c:pt idx="8">
                  <c:v>-0.33685999999999999</c:v>
                </c:pt>
              </c:numCache>
            </c:numRef>
          </c:val>
        </c:ser>
        <c:ser>
          <c:idx val="1"/>
          <c:order val="1"/>
          <c:tx>
            <c:strRef>
              <c:f>'Elec Source'!$C$1</c:f>
              <c:strCache>
                <c:ptCount val="1"/>
                <c:pt idx="0">
                  <c:v>Strongly Object</c:v>
                </c:pt>
              </c:strCache>
            </c:strRef>
          </c:tx>
          <c:spPr>
            <a:solidFill>
              <a:schemeClr val="accent2">
                <a:lumMod val="75000"/>
              </a:schemeClr>
            </a:solidFill>
            <a:effectLst/>
          </c:spPr>
          <c:invertIfNegative val="0"/>
          <c:cat>
            <c:strRef>
              <c:f>'Elec Source'!$A$2:$A$10</c:f>
              <c:strCache>
                <c:ptCount val="9"/>
                <c:pt idx="0">
                  <c:v>Solar  </c:v>
                </c:pt>
                <c:pt idx="1">
                  <c:v>Wind  </c:v>
                </c:pt>
                <c:pt idx="2">
                  <c:v>Geothermal  </c:v>
                </c:pt>
                <c:pt idx="3">
                  <c:v>Run-of-river  </c:v>
                </c:pt>
                <c:pt idx="4">
                  <c:v>Large Hydro  </c:v>
                </c:pt>
                <c:pt idx="5">
                  <c:v>Natural Gas  </c:v>
                </c:pt>
                <c:pt idx="6">
                  <c:v>Biomass  </c:v>
                </c:pt>
                <c:pt idx="7">
                  <c:v>Nuclear  </c:v>
                </c:pt>
                <c:pt idx="8">
                  <c:v>Coal  </c:v>
                </c:pt>
              </c:strCache>
            </c:strRef>
          </c:cat>
          <c:val>
            <c:numRef>
              <c:f>'Elec Source'!$C$2:$C$10</c:f>
              <c:numCache>
                <c:formatCode>0%</c:formatCode>
                <c:ptCount val="9"/>
                <c:pt idx="0">
                  <c:v>0</c:v>
                </c:pt>
                <c:pt idx="1">
                  <c:v>-1.5259999999999999E-2</c:v>
                </c:pt>
                <c:pt idx="2">
                  <c:v>-9.7999999999999997E-3</c:v>
                </c:pt>
                <c:pt idx="3">
                  <c:v>-6.0699999999999999E-3</c:v>
                </c:pt>
                <c:pt idx="4">
                  <c:v>-2.7529999999999999E-2</c:v>
                </c:pt>
                <c:pt idx="5">
                  <c:v>-3.798E-2</c:v>
                </c:pt>
                <c:pt idx="6">
                  <c:v>-5.9240000000000001E-2</c:v>
                </c:pt>
                <c:pt idx="7">
                  <c:v>-0.1867</c:v>
                </c:pt>
                <c:pt idx="8">
                  <c:v>-0.30918000000000001</c:v>
                </c:pt>
              </c:numCache>
            </c:numRef>
          </c:val>
        </c:ser>
        <c:ser>
          <c:idx val="2"/>
          <c:order val="2"/>
          <c:tx>
            <c:strRef>
              <c:f>'Elec Source'!$D$1</c:f>
              <c:strCache>
                <c:ptCount val="1"/>
                <c:pt idx="0">
                  <c:v>Support</c:v>
                </c:pt>
              </c:strCache>
            </c:strRef>
          </c:tx>
          <c:spPr>
            <a:solidFill>
              <a:schemeClr val="accent1">
                <a:lumMod val="60000"/>
                <a:lumOff val="40000"/>
              </a:schemeClr>
            </a:solidFill>
            <a:effectLst/>
          </c:spPr>
          <c:invertIfNegative val="0"/>
          <c:cat>
            <c:strRef>
              <c:f>'Elec Source'!$A$2:$A$10</c:f>
              <c:strCache>
                <c:ptCount val="9"/>
                <c:pt idx="0">
                  <c:v>Solar  </c:v>
                </c:pt>
                <c:pt idx="1">
                  <c:v>Wind  </c:v>
                </c:pt>
                <c:pt idx="2">
                  <c:v>Geothermal  </c:v>
                </c:pt>
                <c:pt idx="3">
                  <c:v>Run-of-river  </c:v>
                </c:pt>
                <c:pt idx="4">
                  <c:v>Large Hydro  </c:v>
                </c:pt>
                <c:pt idx="5">
                  <c:v>Natural Gas  </c:v>
                </c:pt>
                <c:pt idx="6">
                  <c:v>Biomass  </c:v>
                </c:pt>
                <c:pt idx="7">
                  <c:v>Nuclear  </c:v>
                </c:pt>
                <c:pt idx="8">
                  <c:v>Coal  </c:v>
                </c:pt>
              </c:strCache>
            </c:strRef>
          </c:cat>
          <c:val>
            <c:numRef>
              <c:f>'Elec Source'!$D$2:$D$10</c:f>
              <c:numCache>
                <c:formatCode>0%</c:formatCode>
                <c:ptCount val="9"/>
                <c:pt idx="0">
                  <c:v>0.16839000000000001</c:v>
                </c:pt>
                <c:pt idx="1">
                  <c:v>0.24357000000000001</c:v>
                </c:pt>
                <c:pt idx="2">
                  <c:v>0.32574999999999998</c:v>
                </c:pt>
                <c:pt idx="3">
                  <c:v>0.35575000000000001</c:v>
                </c:pt>
                <c:pt idx="4">
                  <c:v>0.34943000000000002</c:v>
                </c:pt>
                <c:pt idx="5">
                  <c:v>0.34681000000000001</c:v>
                </c:pt>
                <c:pt idx="6">
                  <c:v>0.31287999999999999</c:v>
                </c:pt>
                <c:pt idx="7">
                  <c:v>0.20071</c:v>
                </c:pt>
                <c:pt idx="8">
                  <c:v>9.0090000000000003E-2</c:v>
                </c:pt>
              </c:numCache>
            </c:numRef>
          </c:val>
        </c:ser>
        <c:ser>
          <c:idx val="3"/>
          <c:order val="3"/>
          <c:tx>
            <c:strRef>
              <c:f>'Elec Source'!$E$1</c:f>
              <c:strCache>
                <c:ptCount val="1"/>
                <c:pt idx="0">
                  <c:v>Strongly Support</c:v>
                </c:pt>
              </c:strCache>
            </c:strRef>
          </c:tx>
          <c:spPr>
            <a:solidFill>
              <a:schemeClr val="accent1">
                <a:lumMod val="75000"/>
              </a:schemeClr>
            </a:solidFill>
            <a:effectLst/>
          </c:spPr>
          <c:invertIfNegative val="0"/>
          <c:cat>
            <c:strRef>
              <c:f>'Elec Source'!$A$2:$A$10</c:f>
              <c:strCache>
                <c:ptCount val="9"/>
                <c:pt idx="0">
                  <c:v>Solar  </c:v>
                </c:pt>
                <c:pt idx="1">
                  <c:v>Wind  </c:v>
                </c:pt>
                <c:pt idx="2">
                  <c:v>Geothermal  </c:v>
                </c:pt>
                <c:pt idx="3">
                  <c:v>Run-of-river  </c:v>
                </c:pt>
                <c:pt idx="4">
                  <c:v>Large Hydro  </c:v>
                </c:pt>
                <c:pt idx="5">
                  <c:v>Natural Gas  </c:v>
                </c:pt>
                <c:pt idx="6">
                  <c:v>Biomass  </c:v>
                </c:pt>
                <c:pt idx="7">
                  <c:v>Nuclear  </c:v>
                </c:pt>
                <c:pt idx="8">
                  <c:v>Coal  </c:v>
                </c:pt>
              </c:strCache>
            </c:strRef>
          </c:cat>
          <c:val>
            <c:numRef>
              <c:f>'Elec Source'!$E$2:$E$10</c:f>
              <c:numCache>
                <c:formatCode>0%</c:formatCode>
                <c:ptCount val="9"/>
                <c:pt idx="0">
                  <c:v>0.78368000000000004</c:v>
                </c:pt>
                <c:pt idx="1">
                  <c:v>0.58723000000000003</c:v>
                </c:pt>
                <c:pt idx="2">
                  <c:v>0.45365</c:v>
                </c:pt>
                <c:pt idx="3">
                  <c:v>0.45429999999999998</c:v>
                </c:pt>
                <c:pt idx="4">
                  <c:v>0.27850000000000003</c:v>
                </c:pt>
                <c:pt idx="5">
                  <c:v>0.19917000000000001</c:v>
                </c:pt>
                <c:pt idx="6">
                  <c:v>0.16922000000000001</c:v>
                </c:pt>
                <c:pt idx="7">
                  <c:v>0.13189999999999999</c:v>
                </c:pt>
                <c:pt idx="8">
                  <c:v>4.4179999999999997E-2</c:v>
                </c:pt>
              </c:numCache>
            </c:numRef>
          </c:val>
        </c:ser>
        <c:dLbls>
          <c:showLegendKey val="0"/>
          <c:showVal val="0"/>
          <c:showCatName val="0"/>
          <c:showSerName val="0"/>
          <c:showPercent val="0"/>
          <c:showBubbleSize val="0"/>
        </c:dLbls>
        <c:gapWidth val="150"/>
        <c:overlap val="100"/>
        <c:axId val="98628736"/>
        <c:axId val="98630272"/>
      </c:barChart>
      <c:catAx>
        <c:axId val="98628736"/>
        <c:scaling>
          <c:orientation val="minMax"/>
        </c:scaling>
        <c:delete val="0"/>
        <c:axPos val="l"/>
        <c:majorTickMark val="out"/>
        <c:minorTickMark val="none"/>
        <c:tickLblPos val="low"/>
        <c:txPr>
          <a:bodyPr/>
          <a:lstStyle/>
          <a:p>
            <a:pPr>
              <a:defRPr sz="1600"/>
            </a:pPr>
            <a:endParaRPr lang="en-US"/>
          </a:p>
        </c:txPr>
        <c:crossAx val="98630272"/>
        <c:crosses val="autoZero"/>
        <c:auto val="1"/>
        <c:lblAlgn val="ctr"/>
        <c:lblOffset val="100"/>
        <c:noMultiLvlLbl val="0"/>
      </c:catAx>
      <c:valAx>
        <c:axId val="98630272"/>
        <c:scaling>
          <c:orientation val="minMax"/>
          <c:max val="1"/>
          <c:min val="-0.8"/>
        </c:scaling>
        <c:delete val="0"/>
        <c:axPos val="b"/>
        <c:title>
          <c:tx>
            <c:rich>
              <a:bodyPr/>
              <a:lstStyle/>
              <a:p>
                <a:pPr>
                  <a:defRPr sz="1600"/>
                </a:pPr>
                <a:r>
                  <a:rPr lang="en-US" sz="1600" dirty="0" smtClean="0"/>
                  <a:t>Percentage of Sample</a:t>
                </a:r>
                <a:endParaRPr lang="en-US" sz="1600" dirty="0"/>
              </a:p>
            </c:rich>
          </c:tx>
          <c:layout/>
          <c:overlay val="0"/>
        </c:title>
        <c:numFmt formatCode="0%" sourceLinked="1"/>
        <c:majorTickMark val="out"/>
        <c:minorTickMark val="none"/>
        <c:tickLblPos val="nextTo"/>
        <c:txPr>
          <a:bodyPr/>
          <a:lstStyle/>
          <a:p>
            <a:pPr>
              <a:defRPr sz="1600"/>
            </a:pPr>
            <a:endParaRPr lang="en-US"/>
          </a:p>
        </c:txPr>
        <c:crossAx val="98628736"/>
        <c:crosses val="autoZero"/>
        <c:crossBetween val="between"/>
      </c:valAx>
    </c:plotArea>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C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'Figs and data'!$B$3</c:f>
              <c:strCache>
                <c:ptCount val="1"/>
                <c:pt idx="0">
                  <c:v>EV MS in 2020</c:v>
                </c:pt>
              </c:strCache>
            </c:strRef>
          </c:tx>
          <c:spPr>
            <a:solidFill>
              <a:schemeClr val="accent2"/>
            </a:solidFill>
          </c:spPr>
          <c:invertIfNegative val="0"/>
          <c:cat>
            <c:strRef>
              <c:f>'Figs and data'!$A$21:$A$25</c:f>
              <c:strCache>
                <c:ptCount val="5"/>
                <c:pt idx="0">
                  <c:v>Lack of PEV availability (dealerships)</c:v>
                </c:pt>
                <c:pt idx="1">
                  <c:v>Lack of PEV variety (makes/models)</c:v>
                </c:pt>
                <c:pt idx="2">
                  <c:v>Only those with home charging access</c:v>
                </c:pt>
                <c:pt idx="3">
                  <c:v>Only buyers that are "familiar"</c:v>
                </c:pt>
                <c:pt idx="4">
                  <c:v>Potential (Latent) Demand for PEV's</c:v>
                </c:pt>
              </c:strCache>
            </c:strRef>
          </c:cat>
          <c:val>
            <c:numRef>
              <c:f>'Figs and data'!$B$21:$B$25</c:f>
              <c:numCache>
                <c:formatCode>0.0%</c:formatCode>
                <c:ptCount val="5"/>
                <c:pt idx="0">
                  <c:v>1.34E-2</c:v>
                </c:pt>
                <c:pt idx="1">
                  <c:v>2.0346693352942147E-2</c:v>
                </c:pt>
                <c:pt idx="2">
                  <c:v>6.2780065911677549E-2</c:v>
                </c:pt>
                <c:pt idx="3">
                  <c:v>0.11132257088005174</c:v>
                </c:pt>
                <c:pt idx="4">
                  <c:v>0.31974152159413327</c:v>
                </c:pt>
              </c:numCache>
            </c:numRef>
          </c:val>
        </c:ser>
        <c:dLbls>
          <c:showLegendKey val="0"/>
          <c:showVal val="0"/>
          <c:showCatName val="0"/>
          <c:showSerName val="0"/>
          <c:showPercent val="0"/>
          <c:showBubbleSize val="0"/>
        </c:dLbls>
        <c:gapWidth val="150"/>
        <c:axId val="99246080"/>
        <c:axId val="99247616"/>
      </c:barChart>
      <c:catAx>
        <c:axId val="99246080"/>
        <c:scaling>
          <c:orientation val="minMax"/>
        </c:scaling>
        <c:delete val="0"/>
        <c:axPos val="l"/>
        <c:numFmt formatCode="General" sourceLinked="1"/>
        <c:majorTickMark val="out"/>
        <c:minorTickMark val="none"/>
        <c:tickLblPos val="nextTo"/>
        <c:txPr>
          <a:bodyPr/>
          <a:lstStyle/>
          <a:p>
            <a:pPr>
              <a:defRPr sz="2000">
                <a:latin typeface="Corbel" pitchFamily="34" charset="0"/>
              </a:defRPr>
            </a:pPr>
            <a:endParaRPr lang="en-US"/>
          </a:p>
        </c:txPr>
        <c:crossAx val="99247616"/>
        <c:crosses val="autoZero"/>
        <c:auto val="1"/>
        <c:lblAlgn val="ctr"/>
        <c:lblOffset val="100"/>
        <c:noMultiLvlLbl val="0"/>
      </c:catAx>
      <c:valAx>
        <c:axId val="99247616"/>
        <c:scaling>
          <c:orientation val="minMax"/>
        </c:scaling>
        <c:delete val="0"/>
        <c:axPos val="b"/>
        <c:title>
          <c:tx>
            <c:rich>
              <a:bodyPr/>
              <a:lstStyle/>
              <a:p>
                <a:pPr>
                  <a:defRPr sz="2000">
                    <a:latin typeface="Corbel" pitchFamily="34" charset="0"/>
                  </a:defRPr>
                </a:pPr>
                <a:r>
                  <a:rPr lang="en-US" sz="2000">
                    <a:latin typeface="Corbel" pitchFamily="34" charset="0"/>
                  </a:rPr>
                  <a:t>PEV market share (2020)</a:t>
                </a:r>
              </a:p>
            </c:rich>
          </c:tx>
          <c:layout>
            <c:manualLayout>
              <c:xMode val="edge"/>
              <c:yMode val="edge"/>
              <c:x val="0.56757425634295711"/>
              <c:y val="0.92978834487074813"/>
            </c:manualLayout>
          </c:layout>
          <c:overlay val="0"/>
        </c:title>
        <c:numFmt formatCode="0%" sourceLinked="0"/>
        <c:majorTickMark val="out"/>
        <c:minorTickMark val="none"/>
        <c:tickLblPos val="nextTo"/>
        <c:txPr>
          <a:bodyPr/>
          <a:lstStyle/>
          <a:p>
            <a:pPr>
              <a:defRPr sz="2000">
                <a:latin typeface="Corbel" pitchFamily="34" charset="0"/>
              </a:defRPr>
            </a:pPr>
            <a:endParaRPr lang="en-US"/>
          </a:p>
        </c:txPr>
        <c:crossAx val="99246080"/>
        <c:crosses val="autoZero"/>
        <c:crossBetween val="between"/>
      </c:valAx>
    </c:plotArea>
    <c:plotVisOnly val="1"/>
    <c:dispBlanksAs val="gap"/>
    <c:showDLblsOverMax val="0"/>
  </c:chart>
  <c:spPr>
    <a:ln>
      <a:noFill/>
    </a:ln>
  </c:spPr>
  <c:txPr>
    <a:bodyPr/>
    <a:lstStyle/>
    <a:p>
      <a:pPr>
        <a:defRPr sz="1100"/>
      </a:pPr>
      <a:endParaRPr lang="en-US"/>
    </a:p>
  </c:txPr>
  <c:externalData r:id="rId1">
    <c:autoUpdate val="0"/>
  </c:externalData>
</c:chartSpace>
</file>

<file path=ppt/drawings/drawing1.xml><?xml version="1.0" encoding="utf-8"?>
<c:userShapes xmlns:c="http://schemas.openxmlformats.org/drawingml/2006/chart">
  <cdr:relSizeAnchor xmlns:cdr="http://schemas.openxmlformats.org/drawingml/2006/chartDrawing">
    <cdr:from>
      <cdr:x>0.13885</cdr:x>
      <cdr:y>0.40123</cdr:y>
    </cdr:from>
    <cdr:to>
      <cdr:x>0.16169</cdr:x>
      <cdr:y>0.54293</cdr:y>
    </cdr:to>
    <cdr:sp macro="" textlink="">
      <cdr:nvSpPr>
        <cdr:cNvPr id="2" name="Left Brace 1"/>
        <cdr:cNvSpPr/>
      </cdr:nvSpPr>
      <cdr:spPr>
        <a:xfrm xmlns:a="http://schemas.openxmlformats.org/drawingml/2006/main">
          <a:off x="999719" y="1733315"/>
          <a:ext cx="164469" cy="612138"/>
        </a:xfrm>
        <a:prstGeom xmlns:a="http://schemas.openxmlformats.org/drawingml/2006/main" prst="leftBrace">
          <a:avLst/>
        </a:prstGeom>
        <a:ln xmlns:a="http://schemas.openxmlformats.org/drawingml/2006/main" w="3175">
          <a:solidFill>
            <a:schemeClr val="tx1"/>
          </a:solidFill>
        </a:ln>
        <a:effectLst xmlns:a="http://schemas.openxmlformats.org/drawingml/2006/mai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xmlns:a="http://schemas.openxmlformats.org/drawingml/2006/main">
          <a:pPr algn="ctr"/>
          <a:endParaRPr lang="en-US"/>
        </a:p>
      </cdr:txBody>
    </cdr:sp>
  </cdr:relSizeAnchor>
  <cdr:relSizeAnchor xmlns:cdr="http://schemas.openxmlformats.org/drawingml/2006/chartDrawing">
    <cdr:from>
      <cdr:x>0.13885</cdr:x>
      <cdr:y>0.57522</cdr:y>
    </cdr:from>
    <cdr:to>
      <cdr:x>0.16169</cdr:x>
      <cdr:y>0.71692</cdr:y>
    </cdr:to>
    <cdr:sp macro="" textlink="">
      <cdr:nvSpPr>
        <cdr:cNvPr id="3" name="Left Brace 2"/>
        <cdr:cNvSpPr/>
      </cdr:nvSpPr>
      <cdr:spPr>
        <a:xfrm xmlns:a="http://schemas.openxmlformats.org/drawingml/2006/main">
          <a:off x="999719" y="2484948"/>
          <a:ext cx="164469" cy="612138"/>
        </a:xfrm>
        <a:prstGeom xmlns:a="http://schemas.openxmlformats.org/drawingml/2006/main" prst="leftBrace">
          <a:avLst/>
        </a:prstGeom>
        <a:ln xmlns:a="http://schemas.openxmlformats.org/drawingml/2006/main" w="3175">
          <a:solidFill>
            <a:schemeClr val="tx1"/>
          </a:solidFill>
        </a:ln>
        <a:effectLst xmlns:a="http://schemas.openxmlformats.org/drawingml/2006/mai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xmlns:a="http://schemas.openxmlformats.org/drawingml/2006/main">
          <a:pPr algn="ctr"/>
          <a:endParaRPr lang="en-US"/>
        </a:p>
      </cdr:txBody>
    </cdr:sp>
  </cdr:relSizeAnchor>
  <cdr:relSizeAnchor xmlns:cdr="http://schemas.openxmlformats.org/drawingml/2006/chartDrawing">
    <cdr:from>
      <cdr:x>0.13885</cdr:x>
      <cdr:y>0.75281</cdr:y>
    </cdr:from>
    <cdr:to>
      <cdr:x>0.16169</cdr:x>
      <cdr:y>0.89451</cdr:y>
    </cdr:to>
    <cdr:sp macro="" textlink="">
      <cdr:nvSpPr>
        <cdr:cNvPr id="4" name="Left Brace 3"/>
        <cdr:cNvSpPr/>
      </cdr:nvSpPr>
      <cdr:spPr>
        <a:xfrm xmlns:a="http://schemas.openxmlformats.org/drawingml/2006/main">
          <a:off x="999719" y="3252132"/>
          <a:ext cx="164469" cy="612138"/>
        </a:xfrm>
        <a:prstGeom xmlns:a="http://schemas.openxmlformats.org/drawingml/2006/main" prst="leftBrace">
          <a:avLst/>
        </a:prstGeom>
        <a:ln xmlns:a="http://schemas.openxmlformats.org/drawingml/2006/main" w="3175">
          <a:solidFill>
            <a:schemeClr val="tx1"/>
          </a:solidFill>
        </a:ln>
        <a:effectLst xmlns:a="http://schemas.openxmlformats.org/drawingml/2006/mai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xmlns:a="http://schemas.openxmlformats.org/drawingml/2006/main">
          <a:pPr algn="ctr"/>
          <a:endParaRPr lang="en-US"/>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3234" name="Rectangle 2"/>
          <p:cNvSpPr>
            <a:spLocks noGrp="1" noChangeArrowheads="1"/>
          </p:cNvSpPr>
          <p:nvPr>
            <p:ph type="hdr" sz="quarter"/>
          </p:nvPr>
        </p:nvSpPr>
        <p:spPr bwMode="auto">
          <a:xfrm>
            <a:off x="0" y="0"/>
            <a:ext cx="2971800" cy="4540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0" hangingPunct="0">
              <a:defRPr sz="1200" b="0" smtClean="0"/>
            </a:lvl1pPr>
          </a:lstStyle>
          <a:p>
            <a:pPr>
              <a:defRPr/>
            </a:pPr>
            <a:endParaRPr lang="en-US"/>
          </a:p>
        </p:txBody>
      </p:sp>
      <p:sp>
        <p:nvSpPr>
          <p:cNvPr id="223235" name="Rectangle 3"/>
          <p:cNvSpPr>
            <a:spLocks noGrp="1" noChangeArrowheads="1"/>
          </p:cNvSpPr>
          <p:nvPr>
            <p:ph type="dt" sz="quarter" idx="1"/>
          </p:nvPr>
        </p:nvSpPr>
        <p:spPr bwMode="auto">
          <a:xfrm>
            <a:off x="3884613" y="0"/>
            <a:ext cx="2971800" cy="4540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b="0" smtClean="0"/>
            </a:lvl1pPr>
          </a:lstStyle>
          <a:p>
            <a:pPr>
              <a:defRPr/>
            </a:pPr>
            <a:fld id="{4E048864-2E53-4545-A876-64A3611E8FCC}" type="datetimeFigureOut">
              <a:rPr lang="en-US"/>
              <a:pPr>
                <a:defRPr/>
              </a:pPr>
              <a:t>1/8/2017</a:t>
            </a:fld>
            <a:endParaRPr lang="en-US"/>
          </a:p>
        </p:txBody>
      </p:sp>
      <p:sp>
        <p:nvSpPr>
          <p:cNvPr id="223236" name="Rectangle 4"/>
          <p:cNvSpPr>
            <a:spLocks noGrp="1" noChangeArrowheads="1"/>
          </p:cNvSpPr>
          <p:nvPr>
            <p:ph type="ftr" sz="quarter" idx="2"/>
          </p:nvPr>
        </p:nvSpPr>
        <p:spPr bwMode="auto">
          <a:xfrm>
            <a:off x="0" y="8621713"/>
            <a:ext cx="2971800" cy="45402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0" hangingPunct="0">
              <a:defRPr sz="1200" b="0" smtClean="0"/>
            </a:lvl1pPr>
          </a:lstStyle>
          <a:p>
            <a:pPr>
              <a:defRPr/>
            </a:pPr>
            <a:endParaRPr lang="en-US"/>
          </a:p>
        </p:txBody>
      </p:sp>
      <p:sp>
        <p:nvSpPr>
          <p:cNvPr id="223237" name="Rectangle 5"/>
          <p:cNvSpPr>
            <a:spLocks noGrp="1" noChangeArrowheads="1"/>
          </p:cNvSpPr>
          <p:nvPr>
            <p:ph type="sldNum" sz="quarter" idx="3"/>
          </p:nvPr>
        </p:nvSpPr>
        <p:spPr bwMode="auto">
          <a:xfrm>
            <a:off x="3884613" y="8621713"/>
            <a:ext cx="2971800" cy="45402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b="0" smtClean="0"/>
            </a:lvl1pPr>
          </a:lstStyle>
          <a:p>
            <a:pPr>
              <a:defRPr/>
            </a:pPr>
            <a:fld id="{3AD3C710-49CC-44E3-9B57-95CBB01A62A7}" type="slidenum">
              <a:rPr lang="en-US"/>
              <a:pPr>
                <a:defRPr/>
              </a:pPr>
              <a:t>‹#›</a:t>
            </a:fld>
            <a:endParaRPr lang="en-US"/>
          </a:p>
        </p:txBody>
      </p:sp>
    </p:spTree>
    <p:extLst>
      <p:ext uri="{BB962C8B-B14F-4D97-AF65-F5344CB8AC3E}">
        <p14:creationId xmlns:p14="http://schemas.microsoft.com/office/powerpoint/2010/main" val="10713286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2971800" cy="4540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b="0" smtClean="0"/>
            </a:lvl1pPr>
          </a:lstStyle>
          <a:p>
            <a:pPr>
              <a:defRPr/>
            </a:pPr>
            <a:endParaRPr lang="en-US"/>
          </a:p>
        </p:txBody>
      </p:sp>
      <p:sp>
        <p:nvSpPr>
          <p:cNvPr id="10243" name="Rectangle 3"/>
          <p:cNvSpPr>
            <a:spLocks noGrp="1" noChangeArrowheads="1"/>
          </p:cNvSpPr>
          <p:nvPr>
            <p:ph type="dt" idx="1"/>
          </p:nvPr>
        </p:nvSpPr>
        <p:spPr bwMode="auto">
          <a:xfrm>
            <a:off x="3886200" y="0"/>
            <a:ext cx="2971800" cy="4540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smtClean="0"/>
            </a:lvl1pPr>
          </a:lstStyle>
          <a:p>
            <a:pPr>
              <a:defRPr/>
            </a:pPr>
            <a:fld id="{1F44B779-7244-4686-AB28-9D1899816CFC}" type="datetimeFigureOut">
              <a:rPr lang="en-US"/>
              <a:pPr>
                <a:defRPr/>
              </a:pPr>
              <a:t>1/8/2017</a:t>
            </a:fld>
            <a:endParaRPr lang="en-US"/>
          </a:p>
        </p:txBody>
      </p:sp>
      <p:sp>
        <p:nvSpPr>
          <p:cNvPr id="30724" name="Rectangle 4"/>
          <p:cNvSpPr>
            <a:spLocks noGrp="1" noRot="1" noChangeAspect="1" noChangeArrowheads="1" noTextEdit="1"/>
          </p:cNvSpPr>
          <p:nvPr>
            <p:ph type="sldImg" idx="2"/>
          </p:nvPr>
        </p:nvSpPr>
        <p:spPr bwMode="auto">
          <a:xfrm>
            <a:off x="1160463" y="681038"/>
            <a:ext cx="4538662" cy="34036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5" name="Rectangle 5"/>
          <p:cNvSpPr>
            <a:spLocks noGrp="1" noChangeArrowheads="1"/>
          </p:cNvSpPr>
          <p:nvPr>
            <p:ph type="body" sz="quarter" idx="3"/>
          </p:nvPr>
        </p:nvSpPr>
        <p:spPr bwMode="auto">
          <a:xfrm>
            <a:off x="914400" y="4311650"/>
            <a:ext cx="5029200" cy="40846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0246" name="Rectangle 6"/>
          <p:cNvSpPr>
            <a:spLocks noGrp="1" noChangeArrowheads="1"/>
          </p:cNvSpPr>
          <p:nvPr>
            <p:ph type="ftr" sz="quarter" idx="4"/>
          </p:nvPr>
        </p:nvSpPr>
        <p:spPr bwMode="auto">
          <a:xfrm>
            <a:off x="0" y="8623300"/>
            <a:ext cx="2971800" cy="45402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b="0" smtClean="0"/>
            </a:lvl1pPr>
          </a:lstStyle>
          <a:p>
            <a:pPr>
              <a:defRPr/>
            </a:pPr>
            <a:endParaRPr lang="en-US"/>
          </a:p>
        </p:txBody>
      </p:sp>
      <p:sp>
        <p:nvSpPr>
          <p:cNvPr id="10247" name="Rectangle 7"/>
          <p:cNvSpPr>
            <a:spLocks noGrp="1" noChangeArrowheads="1"/>
          </p:cNvSpPr>
          <p:nvPr>
            <p:ph type="sldNum" sz="quarter" idx="5"/>
          </p:nvPr>
        </p:nvSpPr>
        <p:spPr bwMode="auto">
          <a:xfrm>
            <a:off x="3886200" y="8623300"/>
            <a:ext cx="2971800" cy="45402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smtClean="0"/>
            </a:lvl1pPr>
          </a:lstStyle>
          <a:p>
            <a:pPr>
              <a:defRPr/>
            </a:pPr>
            <a:fld id="{213C4A84-8069-4117-A5F8-FF712C949113}" type="slidenum">
              <a:rPr lang="en-US"/>
              <a:pPr>
                <a:defRPr/>
              </a:pPr>
              <a:t>‹#›</a:t>
            </a:fld>
            <a:endParaRPr lang="en-US"/>
          </a:p>
        </p:txBody>
      </p:sp>
    </p:spTree>
    <p:extLst>
      <p:ext uri="{BB962C8B-B14F-4D97-AF65-F5344CB8AC3E}">
        <p14:creationId xmlns:p14="http://schemas.microsoft.com/office/powerpoint/2010/main" val="16665133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spect="1" noChangeArrowheads="1" noTextEdit="1"/>
          </p:cNvSpPr>
          <p:nvPr>
            <p:ph type="sldImg"/>
          </p:nvPr>
        </p:nvSpPr>
        <p:spPr>
          <a:xfrm>
            <a:off x="1162050" y="681038"/>
            <a:ext cx="4538663" cy="3403600"/>
          </a:xfrm>
          <a:ln/>
        </p:spPr>
      </p:sp>
      <p:sp>
        <p:nvSpPr>
          <p:cNvPr id="31747" name="Rectangle 3"/>
          <p:cNvSpPr>
            <a:spLocks noGrp="1" noChangeArrowheads="1"/>
          </p:cNvSpPr>
          <p:nvPr>
            <p:ph type="body" idx="1"/>
          </p:nvPr>
        </p:nvSpPr>
        <p:spPr>
          <a:xfrm>
            <a:off x="685800" y="4311650"/>
            <a:ext cx="5486400" cy="40846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spect="1" noChangeArrowheads="1" noTextEdit="1"/>
          </p:cNvSpPr>
          <p:nvPr>
            <p:ph type="sldImg"/>
          </p:nvPr>
        </p:nvSpPr>
        <p:spPr>
          <a:xfrm>
            <a:off x="1162050" y="681038"/>
            <a:ext cx="4538663" cy="3403600"/>
          </a:xfrm>
          <a:ln/>
        </p:spPr>
      </p:sp>
      <p:sp>
        <p:nvSpPr>
          <p:cNvPr id="31747" name="Rectangle 3"/>
          <p:cNvSpPr>
            <a:spLocks noGrp="1" noChangeArrowheads="1"/>
          </p:cNvSpPr>
          <p:nvPr>
            <p:ph type="body" idx="1"/>
          </p:nvPr>
        </p:nvSpPr>
        <p:spPr>
          <a:xfrm>
            <a:off x="685800" y="4311650"/>
            <a:ext cx="5486400" cy="40846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Introduce BC </a:t>
            </a:r>
            <a:r>
              <a:rPr lang="en-US" dirty="0" err="1" smtClean="0"/>
              <a:t>PEVOS</a:t>
            </a:r>
            <a:r>
              <a:rPr lang="en-US" dirty="0" smtClean="0"/>
              <a:t> and </a:t>
            </a:r>
            <a:r>
              <a:rPr lang="en-US" dirty="0" err="1" smtClean="0"/>
              <a:t>CPEVS</a:t>
            </a:r>
            <a:r>
              <a:rPr lang="en-US" dirty="0" smtClean="0"/>
              <a:t> or visualize it here. Talk about the </a:t>
            </a:r>
            <a:r>
              <a:rPr lang="en-US" dirty="0" err="1" smtClean="0"/>
              <a:t>CPEVS</a:t>
            </a:r>
            <a:endParaRPr lang="en-US" dirty="0" smtClean="0"/>
          </a:p>
          <a:p>
            <a:endParaRPr lang="en-US" dirty="0" smtClean="0"/>
          </a:p>
          <a:p>
            <a:r>
              <a:rPr lang="en-US" dirty="0" smtClean="0"/>
              <a:t>--- Brief synopsis of the </a:t>
            </a:r>
            <a:r>
              <a:rPr lang="en-US" dirty="0" err="1" smtClean="0"/>
              <a:t>CPEVS</a:t>
            </a:r>
            <a:endParaRPr lang="en-US" dirty="0" smtClean="0"/>
          </a:p>
          <a:p>
            <a:r>
              <a:rPr lang="en-US" dirty="0" smtClean="0"/>
              <a:t>Survey</a:t>
            </a:r>
            <a:r>
              <a:rPr lang="en-US" baseline="0" dirty="0" smtClean="0"/>
              <a:t> = 538, 40% (215) were </a:t>
            </a:r>
            <a:r>
              <a:rPr lang="en-US" baseline="0" dirty="0" err="1" smtClean="0"/>
              <a:t>EM</a:t>
            </a:r>
            <a:r>
              <a:rPr lang="en-US" baseline="0" dirty="0" smtClean="0"/>
              <a:t>; 60% (323) were other</a:t>
            </a:r>
          </a:p>
          <a:p>
            <a:endParaRPr lang="en-US" baseline="0" dirty="0" smtClean="0"/>
          </a:p>
          <a:p>
            <a:r>
              <a:rPr lang="en-US" baseline="0" dirty="0" smtClean="0"/>
              <a:t>-- </a:t>
            </a:r>
            <a:r>
              <a:rPr lang="en-US" baseline="0" dirty="0" err="1" smtClean="0"/>
              <a:t>EV’s</a:t>
            </a:r>
            <a:r>
              <a:rPr lang="en-US" baseline="0" dirty="0" smtClean="0"/>
              <a:t> represent less than 1% of new vehicle sales. New vehicle sales represent X% of total register personal vehicles which is over 2.5 million.</a:t>
            </a:r>
            <a:endParaRPr lang="en-US" dirty="0"/>
          </a:p>
        </p:txBody>
      </p:sp>
      <p:sp>
        <p:nvSpPr>
          <p:cNvPr id="4" name="Slide Number Placeholder 3"/>
          <p:cNvSpPr>
            <a:spLocks noGrp="1"/>
          </p:cNvSpPr>
          <p:nvPr>
            <p:ph type="sldNum" sz="quarter" idx="10"/>
          </p:nvPr>
        </p:nvSpPr>
        <p:spPr/>
        <p:txBody>
          <a:bodyPr/>
          <a:lstStyle/>
          <a:p>
            <a:fld id="{CB61713D-E413-4391-8B6B-743061CA719A}" type="slidenum">
              <a:rPr lang="en-US" smtClean="0"/>
              <a:pPr/>
              <a:t>7</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a:xfrm>
            <a:off x="1162050" y="681038"/>
            <a:ext cx="4538663" cy="3403600"/>
          </a:xfrm>
          <a:ln/>
        </p:spPr>
      </p:sp>
      <p:sp>
        <p:nvSpPr>
          <p:cNvPr id="70659" name="Rectangle 3"/>
          <p:cNvSpPr>
            <a:spLocks noGrp="1" noChangeArrowheads="1"/>
          </p:cNvSpPr>
          <p:nvPr>
            <p:ph type="body" idx="1"/>
          </p:nvPr>
        </p:nvSpPr>
        <p:spPr>
          <a:xfrm>
            <a:off x="686114" y="4310872"/>
            <a:ext cx="5485773" cy="4084640"/>
          </a:xfrm>
          <a:noFill/>
        </p:spPr>
        <p:txBody>
          <a:bodyPr/>
          <a:lstStyle/>
          <a:p>
            <a:pPr eaLnBrk="1" hangingPunct="1"/>
            <a:endParaRPr lang="en-US" alt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Rot="1" noChangeAspect="1" noChangeArrowheads="1" noTextEdit="1"/>
          </p:cNvSpPr>
          <p:nvPr>
            <p:ph type="sldImg"/>
          </p:nvPr>
        </p:nvSpPr>
        <p:spPr>
          <a:xfrm>
            <a:off x="1162050" y="681038"/>
            <a:ext cx="4538663" cy="3403600"/>
          </a:xfrm>
          <a:ln/>
        </p:spPr>
      </p:sp>
      <p:sp>
        <p:nvSpPr>
          <p:cNvPr id="71683" name="Rectangle 3"/>
          <p:cNvSpPr>
            <a:spLocks noGrp="1" noChangeArrowheads="1"/>
          </p:cNvSpPr>
          <p:nvPr>
            <p:ph type="body" idx="1"/>
          </p:nvPr>
        </p:nvSpPr>
        <p:spPr>
          <a:xfrm>
            <a:off x="686114" y="4310872"/>
            <a:ext cx="5485773" cy="4084640"/>
          </a:xfrm>
          <a:noFill/>
        </p:spPr>
        <p:txBody>
          <a:bodyPr/>
          <a:lstStyle/>
          <a:p>
            <a:pPr eaLnBrk="1" hangingPunct="1"/>
            <a:endParaRPr lang="en-US" alt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xfrm>
            <a:off x="1162050" y="681038"/>
            <a:ext cx="4538663" cy="3403600"/>
          </a:xfrm>
          <a:ln/>
        </p:spPr>
      </p:sp>
      <p:sp>
        <p:nvSpPr>
          <p:cNvPr id="72707" name="Rectangle 3"/>
          <p:cNvSpPr>
            <a:spLocks noGrp="1" noChangeArrowheads="1"/>
          </p:cNvSpPr>
          <p:nvPr>
            <p:ph type="body" idx="1"/>
          </p:nvPr>
        </p:nvSpPr>
        <p:spPr>
          <a:xfrm>
            <a:off x="686114" y="4310872"/>
            <a:ext cx="5485773" cy="4084640"/>
          </a:xfrm>
          <a:noFill/>
        </p:spPr>
        <p:txBody>
          <a:bodyPr/>
          <a:lstStyle/>
          <a:p>
            <a:pPr eaLnBrk="1" hangingPunct="1"/>
            <a:endParaRPr lang="en-US" alt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Black Lines Denote</a:t>
            </a:r>
            <a:r>
              <a:rPr lang="en-US" baseline="0" dirty="0" smtClean="0"/>
              <a:t> Standard Error Estimated Using the Delta Method.</a:t>
            </a:r>
          </a:p>
          <a:p>
            <a:r>
              <a:rPr lang="en-US" baseline="0" dirty="0" smtClean="0"/>
              <a:t>See TRPTA PDF for more information. </a:t>
            </a:r>
            <a:endParaRPr lang="en-US" dirty="0"/>
          </a:p>
        </p:txBody>
      </p:sp>
      <p:sp>
        <p:nvSpPr>
          <p:cNvPr id="4" name="Slide Number Placeholder 3"/>
          <p:cNvSpPr>
            <a:spLocks noGrp="1"/>
          </p:cNvSpPr>
          <p:nvPr>
            <p:ph type="sldNum" sz="quarter" idx="10"/>
          </p:nvPr>
        </p:nvSpPr>
        <p:spPr/>
        <p:txBody>
          <a:bodyPr/>
          <a:lstStyle/>
          <a:p>
            <a:fld id="{119890D0-CA25-1747-B8B2-494A7593F1E6}" type="slidenum">
              <a:rPr lang="en-US" smtClean="0"/>
              <a:t>14</a:t>
            </a:fld>
            <a:endParaRPr lang="en-US"/>
          </a:p>
        </p:txBody>
      </p:sp>
    </p:spTree>
    <p:extLst>
      <p:ext uri="{BB962C8B-B14F-4D97-AF65-F5344CB8AC3E}">
        <p14:creationId xmlns:p14="http://schemas.microsoft.com/office/powerpoint/2010/main" val="9899387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CA" sz="1200" kern="1200" dirty="0" smtClean="0">
                <a:solidFill>
                  <a:schemeClr val="tx1"/>
                </a:solidFill>
                <a:effectLst/>
                <a:latin typeface="+mn-lt"/>
                <a:ea typeface="+mn-ea"/>
                <a:cs typeface="+mn-cs"/>
              </a:rPr>
              <a:t>Utility controlled charging (UCC) could be an important method to control the timing of PEV charging to reduce environmental impacts, increase the use of renewable energy, and potentially reduce grid costs. We explore respondent acceptance of various UCC programs, finding that:</a:t>
            </a:r>
            <a:endParaRPr lang="en-US" sz="1200" kern="1200" dirty="0" smtClean="0">
              <a:solidFill>
                <a:schemeClr val="tx1"/>
              </a:solidFill>
              <a:effectLst/>
              <a:latin typeface="+mn-lt"/>
              <a:ea typeface="+mn-ea"/>
              <a:cs typeface="+mn-cs"/>
            </a:endParaRPr>
          </a:p>
          <a:p>
            <a:r>
              <a:rPr lang="en-CA" sz="1200" b="1" kern="1200" dirty="0" smtClean="0">
                <a:solidFill>
                  <a:schemeClr val="tx1"/>
                </a:solidFill>
                <a:effectLst/>
                <a:latin typeface="+mn-lt"/>
                <a:ea typeface="+mn-ea"/>
                <a:cs typeface="+mn-cs"/>
              </a:rPr>
              <a:t>Among Mainstream (NVOS) respondents:</a:t>
            </a:r>
            <a:endParaRPr lang="en-US" sz="1200" b="1" kern="1200" dirty="0" smtClean="0">
              <a:solidFill>
                <a:schemeClr val="tx1"/>
              </a:solidFill>
              <a:effectLst/>
              <a:latin typeface="+mn-lt"/>
              <a:ea typeface="+mn-ea"/>
              <a:cs typeface="+mn-cs"/>
            </a:endParaRPr>
          </a:p>
          <a:p>
            <a:pPr lvl="0"/>
            <a:r>
              <a:rPr lang="en-CA" sz="1200" kern="1200" dirty="0" smtClean="0">
                <a:solidFill>
                  <a:schemeClr val="tx1"/>
                </a:solidFill>
                <a:effectLst/>
                <a:latin typeface="+mn-lt"/>
                <a:ea typeface="+mn-ea"/>
                <a:cs typeface="+mn-cs"/>
              </a:rPr>
              <a:t>Awareness and understanding of electricity sources and the idea of UCC is very low.</a:t>
            </a:r>
            <a:endParaRPr lang="en-US" sz="1200" kern="1200" dirty="0" smtClean="0">
              <a:solidFill>
                <a:schemeClr val="tx1"/>
              </a:solidFill>
              <a:effectLst/>
              <a:latin typeface="+mn-lt"/>
              <a:ea typeface="+mn-ea"/>
              <a:cs typeface="+mn-cs"/>
            </a:endParaRPr>
          </a:p>
          <a:p>
            <a:pPr lvl="0"/>
            <a:r>
              <a:rPr lang="en-CA" sz="1200" kern="1200" dirty="0" smtClean="0">
                <a:solidFill>
                  <a:schemeClr val="tx1"/>
                </a:solidFill>
                <a:effectLst/>
                <a:latin typeface="+mn-lt"/>
                <a:ea typeface="+mn-ea"/>
                <a:cs typeface="+mn-cs"/>
              </a:rPr>
              <a:t>Once explained, there is general openness to UCC programs, where probability of enrollment in such a program is higher with decreased electrical bills, increased access to renewable electricity, and increased “guaranteed minimum charge” or more charge each morning.</a:t>
            </a:r>
            <a:endParaRPr lang="en-US" sz="1200" kern="1200" dirty="0" smtClean="0">
              <a:solidFill>
                <a:schemeClr val="tx1"/>
              </a:solidFill>
              <a:effectLst/>
              <a:latin typeface="+mn-lt"/>
              <a:ea typeface="+mn-ea"/>
              <a:cs typeface="+mn-cs"/>
            </a:endParaRPr>
          </a:p>
          <a:p>
            <a:pPr lvl="0"/>
            <a:r>
              <a:rPr lang="en-CA" sz="1200" kern="1200" dirty="0" smtClean="0">
                <a:solidFill>
                  <a:schemeClr val="tx1"/>
                </a:solidFill>
                <a:effectLst/>
                <a:latin typeface="+mn-lt"/>
                <a:ea typeface="+mn-ea"/>
                <a:cs typeface="+mn-cs"/>
              </a:rPr>
              <a:t>There is significant heterogeneity among respondent that are “Pro-UCC” (79%), where 34% are motivated by guaranteed minimum charge or more charge, 28% are motivated by cost savings, and 17% are motivated by increased renewable electricity.</a:t>
            </a:r>
            <a:endParaRPr lang="en-US" sz="1200" kern="1200" dirty="0" smtClean="0">
              <a:solidFill>
                <a:schemeClr val="tx1"/>
              </a:solidFill>
              <a:effectLst/>
              <a:latin typeface="+mn-lt"/>
              <a:ea typeface="+mn-ea"/>
              <a:cs typeface="+mn-cs"/>
            </a:endParaRPr>
          </a:p>
          <a:p>
            <a:pPr lvl="0"/>
            <a:r>
              <a:rPr lang="en-CA" sz="1200" kern="1200" dirty="0" smtClean="0">
                <a:solidFill>
                  <a:schemeClr val="tx1"/>
                </a:solidFill>
                <a:effectLst/>
                <a:latin typeface="+mn-lt"/>
                <a:ea typeface="+mn-ea"/>
                <a:cs typeface="+mn-cs"/>
              </a:rPr>
              <a:t>Interviews indicate that some see linking PEVs to green electricity as “natural,” but there is concern regarding loss of control and lack of trust in the utility. </a:t>
            </a:r>
            <a:endParaRPr lang="en-US" sz="1200" kern="1200" dirty="0" smtClean="0">
              <a:solidFill>
                <a:schemeClr val="tx1"/>
              </a:solidFill>
              <a:effectLst/>
              <a:latin typeface="+mn-lt"/>
              <a:ea typeface="+mn-ea"/>
              <a:cs typeface="+mn-cs"/>
            </a:endParaRPr>
          </a:p>
          <a:p>
            <a:r>
              <a:rPr lang="en-CA" sz="1200" b="1" kern="1200" dirty="0" smtClean="0">
                <a:solidFill>
                  <a:schemeClr val="tx1"/>
                </a:solidFill>
                <a:effectLst/>
                <a:latin typeface="+mn-lt"/>
                <a:ea typeface="+mn-ea"/>
                <a:cs typeface="+mn-cs"/>
              </a:rPr>
              <a:t>Among PEV Pioneer (PEVOS) respondents:</a:t>
            </a:r>
            <a:endParaRPr lang="en-US" sz="1200" b="1" kern="1200" dirty="0" smtClean="0">
              <a:solidFill>
                <a:schemeClr val="tx1"/>
              </a:solidFill>
              <a:effectLst/>
              <a:latin typeface="+mn-lt"/>
              <a:ea typeface="+mn-ea"/>
              <a:cs typeface="+mn-cs"/>
            </a:endParaRPr>
          </a:p>
          <a:p>
            <a:pPr lvl="0"/>
            <a:r>
              <a:rPr lang="en-CA" sz="1200" kern="1200" dirty="0" smtClean="0">
                <a:solidFill>
                  <a:schemeClr val="tx1"/>
                </a:solidFill>
                <a:effectLst/>
                <a:latin typeface="+mn-lt"/>
                <a:ea typeface="+mn-ea"/>
                <a:cs typeface="+mn-cs"/>
              </a:rPr>
              <a:t>UCC acceptance is much higher relative to NVOS respondents, where PEVOS respondents are willing to pay 50% more for guaranteed minimum charge, and 4 times more for increased renewables </a:t>
            </a:r>
            <a:endParaRPr lang="en-US" sz="1200" kern="1200" dirty="0" smtClean="0">
              <a:solidFill>
                <a:schemeClr val="tx1"/>
              </a:solidFill>
              <a:effectLst/>
              <a:latin typeface="+mn-lt"/>
              <a:ea typeface="+mn-ea"/>
              <a:cs typeface="+mn-cs"/>
            </a:endParaRPr>
          </a:p>
          <a:p>
            <a:pPr lvl="0"/>
            <a:r>
              <a:rPr lang="en-CA" sz="1200" kern="1200" dirty="0" smtClean="0">
                <a:solidFill>
                  <a:schemeClr val="tx1"/>
                </a:solidFill>
                <a:effectLst/>
                <a:latin typeface="+mn-lt"/>
                <a:ea typeface="+mn-ea"/>
                <a:cs typeface="+mn-cs"/>
              </a:rPr>
              <a:t>Two-thirds of respondents are clearly “Pro-UCC”; the remaining third places a lower value on UCC and is much more sensitive to decreases in guaranteed minimum charge.</a:t>
            </a:r>
            <a:endParaRPr lang="en-US"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Interviews indicate that motives for UCC enrollment are primarily related to supporting the environment (renewables) or supporting technology development. </a:t>
            </a:r>
            <a:endParaRPr lang="en-US" dirty="0"/>
          </a:p>
        </p:txBody>
      </p:sp>
      <p:sp>
        <p:nvSpPr>
          <p:cNvPr id="4" name="Slide Number Placeholder 3"/>
          <p:cNvSpPr>
            <a:spLocks noGrp="1"/>
          </p:cNvSpPr>
          <p:nvPr>
            <p:ph type="sldNum" sz="quarter" idx="10"/>
          </p:nvPr>
        </p:nvSpPr>
        <p:spPr/>
        <p:txBody>
          <a:bodyPr/>
          <a:lstStyle/>
          <a:p>
            <a:fld id="{FE13B039-936D-49FC-AC6E-B3616DFC6DA0}" type="slidenum">
              <a:rPr lang="en-CA" smtClean="0"/>
              <a:pPr/>
              <a:t>15</a:t>
            </a:fld>
            <a:endParaRPr lang="en-CA"/>
          </a:p>
        </p:txBody>
      </p:sp>
    </p:spTree>
    <p:extLst>
      <p:ext uri="{BB962C8B-B14F-4D97-AF65-F5344CB8AC3E}">
        <p14:creationId xmlns:p14="http://schemas.microsoft.com/office/powerpoint/2010/main" val="7444033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17BDC58-F67A-47CE-881B-9422C93CAFA2}" type="slidenum">
              <a:rPr lang="en-US">
                <a:solidFill>
                  <a:prstClr val="black"/>
                </a:solidFill>
              </a:rPr>
              <a:pPr eaLnBrk="1" hangingPunct="1"/>
              <a:t>16</a:t>
            </a:fld>
            <a:endParaRPr lang="en-US">
              <a:solidFill>
                <a:prstClr val="black"/>
              </a:solidFill>
            </a:endParaRPr>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question was:   </a:t>
            </a:r>
            <a:endParaRPr lang="en-US" dirty="0"/>
          </a:p>
        </p:txBody>
      </p:sp>
      <p:sp>
        <p:nvSpPr>
          <p:cNvPr id="4" name="Slide Number Placeholder 3"/>
          <p:cNvSpPr>
            <a:spLocks noGrp="1"/>
          </p:cNvSpPr>
          <p:nvPr>
            <p:ph type="sldNum" sz="quarter" idx="10"/>
          </p:nvPr>
        </p:nvSpPr>
        <p:spPr/>
        <p:txBody>
          <a:bodyPr/>
          <a:lstStyle/>
          <a:p>
            <a:fld id="{0BA8BC42-07E6-9E4D-B054-E98ACCCBFF20}" type="slidenum">
              <a:rPr lang="en-US" smtClean="0"/>
              <a:t>17</a:t>
            </a:fld>
            <a:endParaRPr lang="en-US"/>
          </a:p>
        </p:txBody>
      </p:sp>
    </p:spTree>
    <p:extLst>
      <p:ext uri="{BB962C8B-B14F-4D97-AF65-F5344CB8AC3E}">
        <p14:creationId xmlns:p14="http://schemas.microsoft.com/office/powerpoint/2010/main" val="17000668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 do</a:t>
            </a:r>
            <a:r>
              <a:rPr lang="en-US" baseline="0" dirty="0" smtClean="0"/>
              <a:t> they feel about t</a:t>
            </a:r>
            <a:r>
              <a:rPr lang="en-US" dirty="0" smtClean="0"/>
              <a:t>he GMC</a:t>
            </a:r>
            <a:r>
              <a:rPr lang="en-US" baseline="0" dirty="0" smtClean="0"/>
              <a:t> component?</a:t>
            </a:r>
            <a:endParaRPr lang="en-US" dirty="0"/>
          </a:p>
        </p:txBody>
      </p:sp>
      <p:sp>
        <p:nvSpPr>
          <p:cNvPr id="4" name="Slide Number Placeholder 3"/>
          <p:cNvSpPr>
            <a:spLocks noGrp="1"/>
          </p:cNvSpPr>
          <p:nvPr>
            <p:ph type="sldNum" sz="quarter" idx="10"/>
          </p:nvPr>
        </p:nvSpPr>
        <p:spPr/>
        <p:txBody>
          <a:bodyPr/>
          <a:lstStyle/>
          <a:p>
            <a:fld id="{0BA8BC42-07E6-9E4D-B054-E98ACCCBFF20}" type="slidenum">
              <a:rPr lang="en-US" smtClean="0"/>
              <a:pPr/>
              <a:t>18</a:t>
            </a:fld>
            <a:endParaRPr lang="en-US"/>
          </a:p>
        </p:txBody>
      </p:sp>
    </p:spTree>
    <p:extLst>
      <p:ext uri="{BB962C8B-B14F-4D97-AF65-F5344CB8AC3E}">
        <p14:creationId xmlns:p14="http://schemas.microsoft.com/office/powerpoint/2010/main" val="27051451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5"/>
          <p:cNvSpPr>
            <a:spLocks noChangeArrowheads="1"/>
          </p:cNvSpPr>
          <p:nvPr userDrawn="1"/>
        </p:nvSpPr>
        <p:spPr bwMode="auto">
          <a:xfrm>
            <a:off x="7635875" y="6351588"/>
            <a:ext cx="184150" cy="366712"/>
          </a:xfrm>
          <a:prstGeom prst="rect">
            <a:avLst/>
          </a:prstGeom>
          <a:noFill/>
          <a:ln w="9525">
            <a:noFill/>
            <a:miter lim="800000"/>
            <a:headEnd/>
            <a:tailEnd/>
          </a:ln>
          <a:effectLst/>
        </p:spPr>
        <p:txBody>
          <a:bodyPr wrap="none">
            <a:spAutoFit/>
          </a:bodyPr>
          <a:lstStyle/>
          <a:p>
            <a:pPr algn="l">
              <a:defRPr/>
            </a:pPr>
            <a:endParaRPr lang="en-US" sz="1800" b="0"/>
          </a:p>
        </p:txBody>
      </p:sp>
      <p:sp>
        <p:nvSpPr>
          <p:cNvPr id="5" name="Rectangle 9"/>
          <p:cNvSpPr>
            <a:spLocks noChangeArrowheads="1"/>
          </p:cNvSpPr>
          <p:nvPr userDrawn="1"/>
        </p:nvSpPr>
        <p:spPr bwMode="auto">
          <a:xfrm>
            <a:off x="8693150" y="0"/>
            <a:ext cx="450850" cy="377825"/>
          </a:xfrm>
          <a:prstGeom prst="rect">
            <a:avLst/>
          </a:prstGeom>
          <a:solidFill>
            <a:schemeClr val="tx1"/>
          </a:solidFill>
          <a:ln w="25400">
            <a:solidFill>
              <a:srgbClr val="000000"/>
            </a:solidFill>
            <a:miter lim="800000"/>
            <a:headEnd/>
            <a:tailEnd type="none" w="lg" len="lg"/>
          </a:ln>
          <a:effectLst/>
        </p:spPr>
        <p:txBody>
          <a:bodyPr wrap="none" anchor="ctr"/>
          <a:lstStyle/>
          <a:p>
            <a:pPr>
              <a:defRPr/>
            </a:pPr>
            <a:endParaRPr lang="en-US"/>
          </a:p>
        </p:txBody>
      </p:sp>
      <p:sp>
        <p:nvSpPr>
          <p:cNvPr id="6" name="Text Box 8"/>
          <p:cNvSpPr txBox="1">
            <a:spLocks noChangeArrowheads="1"/>
          </p:cNvSpPr>
          <p:nvPr userDrawn="1"/>
        </p:nvSpPr>
        <p:spPr bwMode="auto">
          <a:xfrm>
            <a:off x="8645525" y="-28575"/>
            <a:ext cx="557213" cy="457200"/>
          </a:xfrm>
          <a:prstGeom prst="rect">
            <a:avLst/>
          </a:prstGeom>
          <a:noFill/>
          <a:ln w="25400">
            <a:noFill/>
            <a:miter lim="800000"/>
            <a:headEnd/>
            <a:tailEnd type="none" w="lg" len="lg"/>
          </a:ln>
          <a:effectLst/>
        </p:spPr>
        <p:txBody>
          <a:bodyPr>
            <a:spAutoFit/>
          </a:bodyPr>
          <a:lstStyle/>
          <a:p>
            <a:pPr algn="l">
              <a:defRPr/>
            </a:pPr>
            <a:fld id="{4BAAB7B3-9AB0-4F29-8764-A69C4561D7F5}" type="slidenum">
              <a:rPr lang="en-US" sz="2400" b="0">
                <a:solidFill>
                  <a:srgbClr val="000000"/>
                </a:solidFill>
              </a:rPr>
              <a:pPr algn="l">
                <a:defRPr/>
              </a:pPr>
              <a:t>‹#›</a:t>
            </a:fld>
            <a:endParaRPr lang="en-US" sz="2400" b="0">
              <a:solidFill>
                <a:srgbClr val="000000"/>
              </a:solidFill>
            </a:endParaRPr>
          </a:p>
        </p:txBody>
      </p:sp>
      <p:sp>
        <p:nvSpPr>
          <p:cNvPr id="2" name="Title 1"/>
          <p:cNvSpPr>
            <a:spLocks noGrp="1"/>
          </p:cNvSpPr>
          <p:nvPr>
            <p:ph type="title"/>
          </p:nvPr>
        </p:nvSpPr>
        <p:spPr>
          <a:xfrm>
            <a:off x="1600200" y="609600"/>
            <a:ext cx="7086600" cy="1828800"/>
          </a:xfrm>
        </p:spPr>
        <p:txBody>
          <a:bodyPr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1600200" y="2507786"/>
            <a:ext cx="7086600" cy="1509712"/>
          </a:xfrm>
        </p:spPr>
        <p:txBody>
          <a:bodyPr/>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Tree>
    <p:extLst>
      <p:ext uri="{BB962C8B-B14F-4D97-AF65-F5344CB8AC3E}">
        <p14:creationId xmlns:p14="http://schemas.microsoft.com/office/powerpoint/2010/main" val="3162059765"/>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CA"/>
          </a:p>
        </p:txBody>
      </p:sp>
      <p:sp>
        <p:nvSpPr>
          <p:cNvPr id="3" name="Chart Placeholder 2"/>
          <p:cNvSpPr>
            <a:spLocks noGrp="1"/>
          </p:cNvSpPr>
          <p:nvPr>
            <p:ph type="chart" idx="1"/>
          </p:nvPr>
        </p:nvSpPr>
        <p:spPr>
          <a:xfrm>
            <a:off x="457200" y="1600200"/>
            <a:ext cx="8229600" cy="4525963"/>
          </a:xfrm>
        </p:spPr>
        <p:txBody>
          <a:bodyPr/>
          <a:lstStyle/>
          <a:p>
            <a:pPr lvl="0"/>
            <a:endParaRPr lang="en-CA" noProof="0" smtClean="0"/>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xfrm>
            <a:off x="6553200" y="6245225"/>
            <a:ext cx="2133600" cy="476250"/>
          </a:xfrm>
          <a:prstGeom prst="rect">
            <a:avLst/>
          </a:prstGeom>
          <a:ln/>
        </p:spPr>
        <p:txBody>
          <a:bodyPr/>
          <a:lstStyle>
            <a:lvl1pPr>
              <a:defRPr/>
            </a:lvl1pPr>
          </a:lstStyle>
          <a:p>
            <a:pPr>
              <a:defRPr/>
            </a:pPr>
            <a:fld id="{B67B9DCC-F6AC-4B50-AFA6-9AF092B459F2}"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7772184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39118ADC-95EC-413A-A632-11957C536088}" type="datetimeFigureOut">
              <a:rPr lang="en-CA" smtClean="0"/>
              <a:pPr/>
              <a:t>08/01/2017</a:t>
            </a:fld>
            <a:endParaRPr lang="en-CA"/>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CA"/>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47E99734-9AAA-45FF-8759-A30031D206F7}" type="slidenum">
              <a:rPr lang="en-CA" smtClean="0"/>
              <a:pPr/>
              <a:t>‹#›</a:t>
            </a:fld>
            <a:endParaRPr lang="en-CA"/>
          </a:p>
        </p:txBody>
      </p:sp>
    </p:spTree>
    <p:extLst>
      <p:ext uri="{BB962C8B-B14F-4D97-AF65-F5344CB8AC3E}">
        <p14:creationId xmlns:p14="http://schemas.microsoft.com/office/powerpoint/2010/main" val="41800580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2" name="Title Placeholder 21"/>
          <p:cNvSpPr>
            <a:spLocks noGrp="1"/>
          </p:cNvSpPr>
          <p:nvPr>
            <p:ph type="title"/>
          </p:nvPr>
        </p:nvSpPr>
        <p:spPr bwMode="auto">
          <a:xfrm>
            <a:off x="457200" y="684213"/>
            <a:ext cx="8229600" cy="9159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title style</a:t>
            </a:r>
          </a:p>
        </p:txBody>
      </p:sp>
      <p:sp>
        <p:nvSpPr>
          <p:cNvPr id="16387" name="Text Placeholder 12"/>
          <p:cNvSpPr>
            <a:spLocks noGrp="1"/>
          </p:cNvSpPr>
          <p:nvPr>
            <p:ph type="body" idx="1"/>
          </p:nvPr>
        </p:nvSpPr>
        <p:spPr bwMode="auto">
          <a:xfrm>
            <a:off x="457200" y="1644650"/>
            <a:ext cx="8229600" cy="47085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dk1" tx1="lt1" bg2="dk2" tx2="lt2" accent1="accent1" accent2="accent2" accent3="accent3" accent4="accent4" accent5="accent5" accent6="accent6" hlink="hlink" folHlink="folHlink"/>
  <p:sldLayoutIdLst>
    <p:sldLayoutId id="2147483708" r:id="rId1"/>
    <p:sldLayoutId id="2147483724" r:id="rId2"/>
    <p:sldLayoutId id="2147483728" r:id="rId3"/>
  </p:sldLayoutIdLst>
  <p:txStyles>
    <p:titleStyle>
      <a:lvl1pPr algn="ctr" rtl="0" eaLnBrk="0" fontAlgn="base" hangingPunct="0">
        <a:spcBef>
          <a:spcPct val="0"/>
        </a:spcBef>
        <a:spcAft>
          <a:spcPct val="0"/>
        </a:spcAft>
        <a:defRPr sz="3200" b="1" kern="1200">
          <a:ln w="6350">
            <a:noFill/>
          </a:ln>
          <a:solidFill>
            <a:schemeClr val="hlink"/>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3200" b="1">
          <a:solidFill>
            <a:schemeClr val="hlink"/>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3200" b="1">
          <a:solidFill>
            <a:schemeClr val="hlink"/>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3200" b="1">
          <a:solidFill>
            <a:schemeClr val="hlink"/>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3200" b="1">
          <a:solidFill>
            <a:schemeClr val="hlink"/>
          </a:solidFill>
          <a:effectLst>
            <a:outerShdw blurRad="38100" dist="38100" dir="2700000" algn="tl">
              <a:srgbClr val="000000"/>
            </a:outerShdw>
          </a:effectLst>
          <a:latin typeface="Arial" charset="0"/>
        </a:defRPr>
      </a:lvl5pPr>
      <a:lvl6pPr marL="457200" algn="ctr" rtl="0" fontAlgn="base">
        <a:spcBef>
          <a:spcPct val="0"/>
        </a:spcBef>
        <a:spcAft>
          <a:spcPct val="0"/>
        </a:spcAft>
        <a:defRPr sz="3200" b="1">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3200" b="1">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3200" b="1">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3200" b="1">
          <a:solidFill>
            <a:schemeClr val="tx2"/>
          </a:solidFill>
          <a:effectLst>
            <a:outerShdw blurRad="38100" dist="38100" dir="2700000" algn="tl">
              <a:srgbClr val="000000"/>
            </a:outerShdw>
          </a:effectLst>
          <a:latin typeface="Arial" charset="0"/>
        </a:defRPr>
      </a:lvl9pPr>
    </p:titleStyle>
    <p:bodyStyle>
      <a:lvl1pPr marL="227013" indent="-227013" algn="l" rtl="0" eaLnBrk="0" fontAlgn="base" hangingPunct="0">
        <a:spcBef>
          <a:spcPct val="0"/>
        </a:spcBef>
        <a:spcAft>
          <a:spcPct val="50000"/>
        </a:spcAft>
        <a:buClr>
          <a:srgbClr val="F9F9F9"/>
        </a:buClr>
        <a:buChar char="•"/>
        <a:defRPr sz="2400" b="1" kern="1200">
          <a:solidFill>
            <a:schemeClr val="tx1"/>
          </a:solidFill>
          <a:effectLst>
            <a:outerShdw blurRad="38100" dist="38100" dir="2700000" algn="tl">
              <a:srgbClr val="000000"/>
            </a:outerShdw>
          </a:effectLst>
          <a:latin typeface="+mn-lt"/>
          <a:ea typeface="+mn-ea"/>
          <a:cs typeface="+mn-cs"/>
        </a:defRPr>
      </a:lvl1pPr>
      <a:lvl2pPr marL="628650" indent="-284163" algn="l" rtl="0" eaLnBrk="0" fontAlgn="base" hangingPunct="0">
        <a:spcBef>
          <a:spcPct val="0"/>
        </a:spcBef>
        <a:spcAft>
          <a:spcPct val="50000"/>
        </a:spcAft>
        <a:buClr>
          <a:schemeClr val="tx1"/>
        </a:buClr>
        <a:buFont typeface="Arial" charset="0"/>
        <a:buChar char="–"/>
        <a:defRPr sz="2400" b="1" kern="1200">
          <a:solidFill>
            <a:schemeClr val="tx1"/>
          </a:solidFill>
          <a:effectLst>
            <a:outerShdw blurRad="38100" dist="38100" dir="2700000" algn="tl">
              <a:srgbClr val="000000"/>
            </a:outerShdw>
          </a:effectLst>
          <a:latin typeface="+mn-lt"/>
          <a:ea typeface="+mn-ea"/>
          <a:cs typeface="+mn-cs"/>
        </a:defRPr>
      </a:lvl2pPr>
      <a:lvl3pPr marL="914400" indent="-171450" algn="l" rtl="0" eaLnBrk="0" fontAlgn="base" hangingPunct="0">
        <a:spcBef>
          <a:spcPct val="0"/>
        </a:spcBef>
        <a:spcAft>
          <a:spcPct val="50000"/>
        </a:spcAft>
        <a:buClr>
          <a:schemeClr val="tx1"/>
        </a:buClr>
        <a:buChar char="•"/>
        <a:defRPr sz="2000" b="1" kern="1200">
          <a:solidFill>
            <a:schemeClr val="tx1"/>
          </a:solidFill>
          <a:effectLst>
            <a:outerShdw blurRad="38100" dist="38100" dir="2700000" algn="tl">
              <a:srgbClr val="000000"/>
            </a:outerShdw>
          </a:effectLst>
          <a:latin typeface="+mn-lt"/>
          <a:ea typeface="+mn-ea"/>
          <a:cs typeface="+mn-cs"/>
        </a:defRPr>
      </a:lvl3pPr>
      <a:lvl4pPr marL="1316038" indent="-231775" algn="l" rtl="0" eaLnBrk="0" fontAlgn="base" hangingPunct="0">
        <a:spcBef>
          <a:spcPct val="0"/>
        </a:spcBef>
        <a:spcAft>
          <a:spcPct val="50000"/>
        </a:spcAft>
        <a:buClr>
          <a:schemeClr val="tx1"/>
        </a:buClr>
        <a:buSzPct val="100000"/>
        <a:buFont typeface="Arial" charset="0"/>
        <a:buChar char="–"/>
        <a:defRPr sz="2000" b="1" kern="1200">
          <a:solidFill>
            <a:schemeClr val="tx1"/>
          </a:solidFill>
          <a:effectLst>
            <a:outerShdw blurRad="38100" dist="38100" dir="2700000" algn="tl">
              <a:srgbClr val="000000"/>
            </a:outerShdw>
          </a:effectLst>
          <a:latin typeface="+mn-lt"/>
          <a:ea typeface="+mn-ea"/>
          <a:cs typeface="+mn-cs"/>
        </a:defRPr>
      </a:lvl4pPr>
      <a:lvl5pPr marL="1598613" indent="-168275" algn="l" rtl="0" eaLnBrk="0" fontAlgn="base" hangingPunct="0">
        <a:spcBef>
          <a:spcPct val="0"/>
        </a:spcBef>
        <a:spcAft>
          <a:spcPct val="50000"/>
        </a:spcAft>
        <a:buClr>
          <a:schemeClr val="tx1"/>
        </a:buClr>
        <a:buChar char="•"/>
        <a:defRPr sz="2000" b="1" kern="1200">
          <a:solidFill>
            <a:schemeClr val="tx1"/>
          </a:solidFill>
          <a:effectLst>
            <a:outerShdw blurRad="38100" dist="38100" dir="2700000" algn="tl">
              <a:srgbClr val="000000"/>
            </a:outerShdw>
          </a:effectLst>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4"/>
          <p:cNvSpPr>
            <a:spLocks/>
          </p:cNvSpPr>
          <p:nvPr/>
        </p:nvSpPr>
        <p:spPr bwMode="auto">
          <a:xfrm>
            <a:off x="41565" y="872844"/>
            <a:ext cx="9144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l"/>
            <a:r>
              <a:rPr lang="en-CA" sz="4000" dirty="0">
                <a:solidFill>
                  <a:srgbClr val="FFFF00"/>
                </a:solidFill>
              </a:rPr>
              <a:t>Visions of </a:t>
            </a:r>
            <a:endParaRPr lang="en-CA" sz="4000" dirty="0" smtClean="0">
              <a:solidFill>
                <a:srgbClr val="FFFF00"/>
              </a:solidFill>
            </a:endParaRPr>
          </a:p>
          <a:p>
            <a:pPr algn="l"/>
            <a:r>
              <a:rPr lang="en-CA" sz="4000" dirty="0" smtClean="0">
                <a:solidFill>
                  <a:srgbClr val="FFFF00"/>
                </a:solidFill>
              </a:rPr>
              <a:t>grid-connected</a:t>
            </a:r>
          </a:p>
          <a:p>
            <a:pPr algn="l"/>
            <a:r>
              <a:rPr lang="en-CA" sz="4000" dirty="0" smtClean="0">
                <a:solidFill>
                  <a:srgbClr val="FFFF00"/>
                </a:solidFill>
              </a:rPr>
              <a:t>vehicles</a:t>
            </a:r>
            <a:r>
              <a:rPr lang="en-CA" sz="4000" dirty="0">
                <a:solidFill>
                  <a:srgbClr val="FFFF00"/>
                </a:solidFill>
              </a:rPr>
              <a:t>: </a:t>
            </a:r>
            <a:r>
              <a:rPr lang="en-CA" sz="3600" dirty="0" smtClean="0">
                <a:solidFill>
                  <a:srgbClr val="FFFF00"/>
                </a:solidFill>
              </a:rPr>
              <a:t/>
            </a:r>
            <a:br>
              <a:rPr lang="en-CA" sz="3600" dirty="0" smtClean="0">
                <a:solidFill>
                  <a:srgbClr val="FFFF00"/>
                </a:solidFill>
              </a:rPr>
            </a:br>
            <a:endParaRPr lang="en-CA" sz="1800" dirty="0" smtClean="0">
              <a:solidFill>
                <a:srgbClr val="FFFF00"/>
              </a:solidFill>
            </a:endParaRPr>
          </a:p>
          <a:p>
            <a:pPr algn="l"/>
            <a:r>
              <a:rPr lang="en-CA" sz="3600" dirty="0" smtClean="0"/>
              <a:t>What </a:t>
            </a:r>
            <a:r>
              <a:rPr lang="en-CA" sz="3600" dirty="0"/>
              <a:t>is the </a:t>
            </a:r>
            <a:r>
              <a:rPr lang="en-CA" sz="3600" dirty="0" smtClean="0"/>
              <a:t>goal and </a:t>
            </a:r>
          </a:p>
          <a:p>
            <a:pPr algn="l"/>
            <a:r>
              <a:rPr lang="en-CA" sz="3600" dirty="0" smtClean="0"/>
              <a:t>how </a:t>
            </a:r>
            <a:r>
              <a:rPr lang="en-CA" sz="3600" dirty="0"/>
              <a:t>do we get there?</a:t>
            </a:r>
            <a:endParaRPr lang="en-CA" sz="3200"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42264" y="10091"/>
            <a:ext cx="3501737" cy="68271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5"/>
          <p:cNvSpPr>
            <a:spLocks/>
          </p:cNvSpPr>
          <p:nvPr/>
        </p:nvSpPr>
        <p:spPr bwMode="auto">
          <a:xfrm>
            <a:off x="-11141" y="4499266"/>
            <a:ext cx="5653405" cy="2213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a:lnSpc>
                <a:spcPct val="90000"/>
              </a:lnSpc>
              <a:spcBef>
                <a:spcPct val="20000"/>
              </a:spcBef>
            </a:pPr>
            <a:r>
              <a:rPr lang="en-CA" sz="1800" dirty="0" smtClean="0">
                <a:solidFill>
                  <a:srgbClr val="FFFF00"/>
                </a:solidFill>
              </a:rPr>
              <a:t>Facilitators: </a:t>
            </a:r>
          </a:p>
          <a:p>
            <a:pPr algn="l">
              <a:lnSpc>
                <a:spcPct val="90000"/>
              </a:lnSpc>
              <a:spcBef>
                <a:spcPct val="20000"/>
              </a:spcBef>
            </a:pPr>
            <a:r>
              <a:rPr lang="en-CA" sz="1800" dirty="0" err="1" smtClean="0"/>
              <a:t>Jonn</a:t>
            </a:r>
            <a:r>
              <a:rPr lang="en-CA" sz="1800" dirty="0" smtClean="0"/>
              <a:t> Axsen</a:t>
            </a:r>
          </a:p>
          <a:p>
            <a:pPr algn="l">
              <a:lnSpc>
                <a:spcPct val="90000"/>
              </a:lnSpc>
              <a:spcBef>
                <a:spcPct val="20000"/>
              </a:spcBef>
            </a:pPr>
            <a:r>
              <a:rPr lang="en-CA" sz="1200" dirty="0" smtClean="0"/>
              <a:t>Associate Professor, Simon Fraser University</a:t>
            </a:r>
          </a:p>
          <a:p>
            <a:pPr algn="l">
              <a:lnSpc>
                <a:spcPct val="90000"/>
              </a:lnSpc>
              <a:spcBef>
                <a:spcPct val="20000"/>
              </a:spcBef>
            </a:pPr>
            <a:r>
              <a:rPr lang="en-CA" sz="1200" dirty="0" smtClean="0"/>
              <a:t>Director, Sustainable Transportation Action Research Team (START)</a:t>
            </a:r>
          </a:p>
          <a:p>
            <a:pPr algn="l">
              <a:lnSpc>
                <a:spcPct val="90000"/>
              </a:lnSpc>
              <a:spcBef>
                <a:spcPct val="20000"/>
              </a:spcBef>
            </a:pPr>
            <a:endParaRPr lang="en-CA" sz="1050" dirty="0" smtClean="0"/>
          </a:p>
          <a:p>
            <a:pPr algn="l">
              <a:lnSpc>
                <a:spcPct val="90000"/>
              </a:lnSpc>
              <a:spcBef>
                <a:spcPct val="20000"/>
              </a:spcBef>
            </a:pPr>
            <a:r>
              <a:rPr lang="en-CA" sz="1600" dirty="0" err="1" smtClean="0"/>
              <a:t>Nicolò</a:t>
            </a:r>
            <a:r>
              <a:rPr lang="en-CA" sz="1600" dirty="0" smtClean="0"/>
              <a:t> </a:t>
            </a:r>
            <a:r>
              <a:rPr lang="en-CA" sz="1600" dirty="0" err="1" smtClean="0"/>
              <a:t>Daina</a:t>
            </a:r>
            <a:endParaRPr lang="en-CA" sz="1600" dirty="0" smtClean="0"/>
          </a:p>
          <a:p>
            <a:pPr algn="l">
              <a:lnSpc>
                <a:spcPct val="90000"/>
              </a:lnSpc>
              <a:spcBef>
                <a:spcPct val="20000"/>
              </a:spcBef>
            </a:pPr>
            <a:r>
              <a:rPr lang="en-CA" sz="1200" dirty="0" smtClean="0"/>
              <a:t>Research Associate, CTS, Imperial College London</a:t>
            </a:r>
            <a:endParaRPr lang="en-CA" sz="1200" dirty="0"/>
          </a:p>
          <a:p>
            <a:pPr algn="l">
              <a:lnSpc>
                <a:spcPct val="90000"/>
              </a:lnSpc>
              <a:spcBef>
                <a:spcPct val="20000"/>
              </a:spcBef>
            </a:pPr>
            <a:endParaRPr lang="en-CA" sz="1050" dirty="0" smtClean="0"/>
          </a:p>
          <a:p>
            <a:pPr algn="l">
              <a:lnSpc>
                <a:spcPct val="90000"/>
              </a:lnSpc>
              <a:spcBef>
                <a:spcPct val="20000"/>
              </a:spcBef>
            </a:pPr>
            <a:r>
              <a:rPr lang="en-CA" sz="1600" dirty="0" smtClean="0"/>
              <a:t>January 8, 2017, Washington DC</a:t>
            </a:r>
            <a:endParaRPr lang="en-CA" sz="1600" dirty="0"/>
          </a:p>
        </p:txBody>
      </p:sp>
    </p:spTree>
    <p:extLst>
      <p:ext uri="{BB962C8B-B14F-4D97-AF65-F5344CB8AC3E}">
        <p14:creationId xmlns:p14="http://schemas.microsoft.com/office/powerpoint/2010/main" val="4090061852"/>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6027" y="-72737"/>
            <a:ext cx="8229600" cy="737733"/>
          </a:xfrm>
        </p:spPr>
        <p:txBody>
          <a:bodyPr/>
          <a:lstStyle/>
          <a:p>
            <a:r>
              <a:rPr lang="en-CA" dirty="0" smtClean="0"/>
              <a:t>Vehicle-Grid Integration (VGI)</a:t>
            </a:r>
            <a:endParaRPr lang="en-CA" dirty="0"/>
          </a:p>
        </p:txBody>
      </p:sp>
      <p:sp>
        <p:nvSpPr>
          <p:cNvPr id="5" name="Rectangle 13"/>
          <p:cNvSpPr txBox="1">
            <a:spLocks/>
          </p:cNvSpPr>
          <p:nvPr/>
        </p:nvSpPr>
        <p:spPr bwMode="auto">
          <a:xfrm>
            <a:off x="169837" y="504871"/>
            <a:ext cx="8891036" cy="467710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7013" indent="-227013" algn="l" rtl="0" eaLnBrk="0" fontAlgn="base" hangingPunct="0">
              <a:spcBef>
                <a:spcPct val="0"/>
              </a:spcBef>
              <a:spcAft>
                <a:spcPct val="50000"/>
              </a:spcAft>
              <a:buClr>
                <a:srgbClr val="F9F9F9"/>
              </a:buClr>
              <a:buChar char="•"/>
              <a:defRPr sz="2400" b="1" kern="1200">
                <a:solidFill>
                  <a:schemeClr val="tx1"/>
                </a:solidFill>
                <a:effectLst>
                  <a:outerShdw blurRad="38100" dist="38100" dir="2700000" algn="tl">
                    <a:srgbClr val="000000"/>
                  </a:outerShdw>
                </a:effectLst>
                <a:latin typeface="+mn-lt"/>
                <a:ea typeface="+mn-ea"/>
                <a:cs typeface="+mn-cs"/>
              </a:defRPr>
            </a:lvl1pPr>
            <a:lvl2pPr marL="628650" indent="-284163" algn="l" rtl="0" eaLnBrk="0" fontAlgn="base" hangingPunct="0">
              <a:spcBef>
                <a:spcPct val="0"/>
              </a:spcBef>
              <a:spcAft>
                <a:spcPct val="50000"/>
              </a:spcAft>
              <a:buClr>
                <a:schemeClr val="tx1"/>
              </a:buClr>
              <a:buFont typeface="Arial" charset="0"/>
              <a:buChar char="–"/>
              <a:defRPr sz="2400" b="1" kern="1200">
                <a:solidFill>
                  <a:schemeClr val="tx1"/>
                </a:solidFill>
                <a:effectLst>
                  <a:outerShdw blurRad="38100" dist="38100" dir="2700000" algn="tl">
                    <a:srgbClr val="000000"/>
                  </a:outerShdw>
                </a:effectLst>
                <a:latin typeface="+mn-lt"/>
                <a:ea typeface="+mn-ea"/>
                <a:cs typeface="+mn-cs"/>
              </a:defRPr>
            </a:lvl2pPr>
            <a:lvl3pPr marL="914400" indent="-171450" algn="l" rtl="0" eaLnBrk="0" fontAlgn="base" hangingPunct="0">
              <a:spcBef>
                <a:spcPct val="0"/>
              </a:spcBef>
              <a:spcAft>
                <a:spcPct val="50000"/>
              </a:spcAft>
              <a:buClr>
                <a:schemeClr val="tx1"/>
              </a:buClr>
              <a:buChar char="•"/>
              <a:defRPr sz="2000" b="1" kern="1200">
                <a:solidFill>
                  <a:schemeClr val="tx1"/>
                </a:solidFill>
                <a:effectLst>
                  <a:outerShdw blurRad="38100" dist="38100" dir="2700000" algn="tl">
                    <a:srgbClr val="000000"/>
                  </a:outerShdw>
                </a:effectLst>
                <a:latin typeface="+mn-lt"/>
                <a:ea typeface="+mn-ea"/>
                <a:cs typeface="+mn-cs"/>
              </a:defRPr>
            </a:lvl3pPr>
            <a:lvl4pPr marL="1316038" indent="-231775" algn="l" rtl="0" eaLnBrk="0" fontAlgn="base" hangingPunct="0">
              <a:spcBef>
                <a:spcPct val="0"/>
              </a:spcBef>
              <a:spcAft>
                <a:spcPct val="50000"/>
              </a:spcAft>
              <a:buClr>
                <a:schemeClr val="tx1"/>
              </a:buClr>
              <a:buSzPct val="100000"/>
              <a:buFont typeface="Arial" charset="0"/>
              <a:buChar char="–"/>
              <a:defRPr sz="2000" b="1" kern="1200">
                <a:solidFill>
                  <a:schemeClr val="tx1"/>
                </a:solidFill>
                <a:effectLst>
                  <a:outerShdw blurRad="38100" dist="38100" dir="2700000" algn="tl">
                    <a:srgbClr val="000000"/>
                  </a:outerShdw>
                </a:effectLst>
                <a:latin typeface="+mn-lt"/>
                <a:ea typeface="+mn-ea"/>
                <a:cs typeface="+mn-cs"/>
              </a:defRPr>
            </a:lvl4pPr>
            <a:lvl5pPr marL="1598613" indent="-168275" algn="l" rtl="0" eaLnBrk="0" fontAlgn="base" hangingPunct="0">
              <a:spcBef>
                <a:spcPct val="0"/>
              </a:spcBef>
              <a:spcAft>
                <a:spcPct val="50000"/>
              </a:spcAft>
              <a:buClr>
                <a:schemeClr val="tx1"/>
              </a:buClr>
              <a:buChar char="•"/>
              <a:defRPr sz="2000" b="1" kern="1200">
                <a:solidFill>
                  <a:schemeClr val="tx1"/>
                </a:solidFill>
                <a:effectLst>
                  <a:outerShdw blurRad="38100" dist="38100" dir="2700000" algn="tl">
                    <a:srgbClr val="000000"/>
                  </a:outerShdw>
                </a:effectLst>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a:lstStyle>
          <a:p>
            <a:pPr marL="0" indent="0" eaLnBrk="1" hangingPunct="1">
              <a:lnSpc>
                <a:spcPct val="90000"/>
              </a:lnSpc>
              <a:buNone/>
            </a:pPr>
            <a:r>
              <a:rPr lang="en-US" sz="2600" dirty="0" smtClean="0">
                <a:solidFill>
                  <a:srgbClr val="FFFF00"/>
                </a:solidFill>
                <a:effectLst/>
              </a:rPr>
              <a:t>A definition:</a:t>
            </a:r>
            <a:r>
              <a:rPr lang="en-US" sz="2600" dirty="0" smtClean="0"/>
              <a:t> efforts to </a:t>
            </a:r>
            <a:r>
              <a:rPr lang="en-US" sz="2600" i="1" dirty="0" smtClean="0"/>
              <a:t>intelligently </a:t>
            </a:r>
            <a:r>
              <a:rPr lang="en-US" sz="2600" dirty="0" smtClean="0"/>
              <a:t>plan the linkages and synergies between the transportation and electricity sectors. </a:t>
            </a:r>
          </a:p>
          <a:p>
            <a:pPr marL="0" indent="0" eaLnBrk="1" hangingPunct="1">
              <a:lnSpc>
                <a:spcPct val="90000"/>
              </a:lnSpc>
              <a:buNone/>
            </a:pPr>
            <a:r>
              <a:rPr lang="en-US" dirty="0" smtClean="0"/>
              <a:t>VGI visions can include different ideas of: </a:t>
            </a:r>
          </a:p>
          <a:p>
            <a:pPr marL="401637" lvl="1" indent="0" eaLnBrk="1" hangingPunct="1">
              <a:lnSpc>
                <a:spcPct val="90000"/>
              </a:lnSpc>
              <a:buNone/>
            </a:pPr>
            <a:r>
              <a:rPr lang="en-US" dirty="0" smtClean="0">
                <a:solidFill>
                  <a:srgbClr val="FFFF00"/>
                </a:solidFill>
              </a:rPr>
              <a:t>Flow</a:t>
            </a:r>
          </a:p>
          <a:p>
            <a:pPr marL="687387" lvl="2" indent="0" eaLnBrk="1" hangingPunct="1">
              <a:lnSpc>
                <a:spcPct val="90000"/>
              </a:lnSpc>
              <a:buNone/>
            </a:pPr>
            <a:r>
              <a:rPr lang="en-US" dirty="0" smtClean="0"/>
              <a:t>V1G: unidirectional flow (control, delay, optimize charging)</a:t>
            </a:r>
          </a:p>
          <a:p>
            <a:pPr marL="687387" lvl="2" indent="0" eaLnBrk="1" hangingPunct="1">
              <a:lnSpc>
                <a:spcPct val="90000"/>
              </a:lnSpc>
              <a:buNone/>
            </a:pPr>
            <a:r>
              <a:rPr lang="en-US" dirty="0" smtClean="0"/>
              <a:t>V2G: bidirectional flow (vehicle can charge, store, discharge)</a:t>
            </a:r>
          </a:p>
          <a:p>
            <a:pPr marL="401637" lvl="1" indent="0" eaLnBrk="1" hangingPunct="1">
              <a:lnSpc>
                <a:spcPct val="90000"/>
              </a:lnSpc>
              <a:buNone/>
            </a:pPr>
            <a:r>
              <a:rPr lang="en-US" dirty="0" smtClean="0">
                <a:solidFill>
                  <a:srgbClr val="FFFF00"/>
                </a:solidFill>
              </a:rPr>
              <a:t>Mechanisms </a:t>
            </a:r>
            <a:r>
              <a:rPr lang="en-US" dirty="0">
                <a:solidFill>
                  <a:srgbClr val="FFFF00"/>
                </a:solidFill>
              </a:rPr>
              <a:t>of engagement</a:t>
            </a:r>
          </a:p>
          <a:p>
            <a:pPr marL="687387" lvl="2" indent="0" eaLnBrk="1" hangingPunct="1">
              <a:lnSpc>
                <a:spcPct val="90000"/>
              </a:lnSpc>
              <a:buNone/>
            </a:pPr>
            <a:r>
              <a:rPr lang="en-US" dirty="0" smtClean="0"/>
              <a:t>Time-of-use pricing, opt-in programs, revenue sharing, education</a:t>
            </a:r>
            <a:endParaRPr lang="en-US" dirty="0"/>
          </a:p>
          <a:p>
            <a:pPr marL="401637" lvl="1" indent="0" eaLnBrk="1" hangingPunct="1">
              <a:lnSpc>
                <a:spcPct val="90000"/>
              </a:lnSpc>
              <a:buNone/>
            </a:pPr>
            <a:r>
              <a:rPr lang="en-US" dirty="0" smtClean="0">
                <a:solidFill>
                  <a:srgbClr val="FFFF00"/>
                </a:solidFill>
              </a:rPr>
              <a:t>Vehicle types</a:t>
            </a:r>
            <a:endParaRPr lang="en-US" dirty="0">
              <a:solidFill>
                <a:srgbClr val="FFFF00"/>
              </a:solidFill>
            </a:endParaRPr>
          </a:p>
          <a:p>
            <a:pPr marL="687387" lvl="2" indent="0" eaLnBrk="1" hangingPunct="1">
              <a:lnSpc>
                <a:spcPct val="90000"/>
              </a:lnSpc>
              <a:buNone/>
            </a:pPr>
            <a:r>
              <a:rPr lang="en-US" dirty="0" smtClean="0"/>
              <a:t>Plug-in hybrid (PHEV) and “pure” battery electric (BEV)</a:t>
            </a:r>
            <a:endParaRPr lang="en-US" dirty="0"/>
          </a:p>
          <a:p>
            <a:pPr marL="401637" lvl="1" indent="0" eaLnBrk="1" hangingPunct="1">
              <a:lnSpc>
                <a:spcPct val="90000"/>
              </a:lnSpc>
              <a:buNone/>
            </a:pPr>
            <a:r>
              <a:rPr lang="en-US" dirty="0" smtClean="0">
                <a:solidFill>
                  <a:srgbClr val="FFFF00"/>
                </a:solidFill>
              </a:rPr>
              <a:t>Vehicle classes</a:t>
            </a:r>
            <a:endParaRPr lang="en-US" dirty="0">
              <a:solidFill>
                <a:srgbClr val="FFFF00"/>
              </a:solidFill>
            </a:endParaRPr>
          </a:p>
          <a:p>
            <a:pPr marL="687387" lvl="2" indent="0" eaLnBrk="1" hangingPunct="1">
              <a:lnSpc>
                <a:spcPct val="90000"/>
              </a:lnSpc>
              <a:buNone/>
            </a:pPr>
            <a:r>
              <a:rPr lang="en-US" dirty="0" smtClean="0"/>
              <a:t>Light-duty, medium-heavy duty, private, passenger, freight, car-sharing, automation</a:t>
            </a:r>
            <a:endParaRPr lang="en-US" dirty="0"/>
          </a:p>
          <a:p>
            <a:pPr marL="687387" lvl="2" indent="0" eaLnBrk="1" hangingPunct="1">
              <a:lnSpc>
                <a:spcPct val="90000"/>
              </a:lnSpc>
              <a:buNone/>
            </a:pPr>
            <a:endParaRPr lang="en-US" dirty="0" smtClean="0"/>
          </a:p>
        </p:txBody>
      </p:sp>
    </p:spTree>
    <p:extLst>
      <p:ext uri="{BB962C8B-B14F-4D97-AF65-F5344CB8AC3E}">
        <p14:creationId xmlns:p14="http://schemas.microsoft.com/office/powerpoint/2010/main" val="758389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6027" y="-72737"/>
            <a:ext cx="8229600" cy="737733"/>
          </a:xfrm>
        </p:spPr>
        <p:txBody>
          <a:bodyPr/>
          <a:lstStyle/>
          <a:p>
            <a:r>
              <a:rPr lang="en-CA" dirty="0" smtClean="0"/>
              <a:t>Agenda</a:t>
            </a:r>
            <a:endParaRPr lang="en-CA" dirty="0"/>
          </a:p>
        </p:txBody>
      </p:sp>
      <p:sp>
        <p:nvSpPr>
          <p:cNvPr id="3" name="Rectangle 2"/>
          <p:cNvSpPr/>
          <p:nvPr/>
        </p:nvSpPr>
        <p:spPr>
          <a:xfrm>
            <a:off x="10391" y="580268"/>
            <a:ext cx="9684327" cy="6186309"/>
          </a:xfrm>
          <a:prstGeom prst="rect">
            <a:avLst/>
          </a:prstGeom>
        </p:spPr>
        <p:txBody>
          <a:bodyPr wrap="square">
            <a:spAutoFit/>
          </a:bodyPr>
          <a:lstStyle/>
          <a:p>
            <a:pPr algn="l"/>
            <a:r>
              <a:rPr lang="en-CA" sz="1800" dirty="0"/>
              <a:t>1:30 Welcome and introduction by Drs. </a:t>
            </a:r>
            <a:r>
              <a:rPr lang="en-CA" sz="1800" dirty="0" err="1"/>
              <a:t>Jonn</a:t>
            </a:r>
            <a:r>
              <a:rPr lang="en-CA" sz="1800" dirty="0"/>
              <a:t> Axsen and </a:t>
            </a:r>
            <a:r>
              <a:rPr lang="en-CA" sz="1800" dirty="0" err="1"/>
              <a:t>Nicolò</a:t>
            </a:r>
            <a:r>
              <a:rPr lang="en-CA" sz="1800" dirty="0"/>
              <a:t> </a:t>
            </a:r>
            <a:r>
              <a:rPr lang="en-CA" sz="1800" dirty="0" err="1" smtClean="0"/>
              <a:t>Daina</a:t>
            </a:r>
            <a:endParaRPr lang="en-CA" sz="1800" dirty="0" smtClean="0"/>
          </a:p>
          <a:p>
            <a:pPr algn="l"/>
            <a:endParaRPr lang="en-CA" sz="1800" dirty="0"/>
          </a:p>
          <a:p>
            <a:pPr algn="l"/>
            <a:r>
              <a:rPr lang="en-CA" sz="1800" dirty="0">
                <a:solidFill>
                  <a:srgbClr val="FFFF00"/>
                </a:solidFill>
              </a:rPr>
              <a:t>1:35 Session 1: VGI visions for the climate, society and consumers</a:t>
            </a:r>
            <a:r>
              <a:rPr lang="en-CA" sz="1800" dirty="0"/>
              <a:t/>
            </a:r>
            <a:br>
              <a:rPr lang="en-CA" sz="1800" dirty="0"/>
            </a:br>
            <a:r>
              <a:rPr lang="en-CA" sz="1800" dirty="0"/>
              <a:t>Facilitated by </a:t>
            </a:r>
            <a:r>
              <a:rPr lang="en-CA" sz="1800" dirty="0" err="1"/>
              <a:t>Jonn</a:t>
            </a:r>
            <a:r>
              <a:rPr lang="en-CA" sz="1800" dirty="0"/>
              <a:t> </a:t>
            </a:r>
            <a:r>
              <a:rPr lang="en-CA" sz="1800" dirty="0" smtClean="0"/>
              <a:t>Axsen</a:t>
            </a:r>
            <a:endParaRPr lang="en-CA" sz="1800" dirty="0"/>
          </a:p>
          <a:p>
            <a:pPr marL="685800" lvl="1" indent="-228600" algn="l">
              <a:buFont typeface="+mj-lt"/>
              <a:buAutoNum type="arabicPeriod"/>
            </a:pPr>
            <a:r>
              <a:rPr lang="en-CA" sz="1800" dirty="0"/>
              <a:t>Benjamin </a:t>
            </a:r>
            <a:r>
              <a:rPr lang="en-CA" sz="1800" dirty="0" err="1"/>
              <a:t>Sovacool</a:t>
            </a:r>
            <a:r>
              <a:rPr lang="en-CA" sz="1800" dirty="0"/>
              <a:t>, University of Sussex, United </a:t>
            </a:r>
            <a:r>
              <a:rPr lang="en-CA" sz="1800" dirty="0" smtClean="0"/>
              <a:t>Kingdom</a:t>
            </a:r>
          </a:p>
          <a:p>
            <a:pPr marL="685800" lvl="1" indent="-228600" algn="l">
              <a:buFont typeface="+mj-lt"/>
              <a:buAutoNum type="arabicPeriod"/>
            </a:pPr>
            <a:r>
              <a:rPr lang="en-CA" sz="1800" dirty="0" smtClean="0"/>
              <a:t>Patrick </a:t>
            </a:r>
            <a:r>
              <a:rPr lang="en-CA" sz="1800" dirty="0" err="1"/>
              <a:t>Jochem</a:t>
            </a:r>
            <a:r>
              <a:rPr lang="en-CA" sz="1800" dirty="0"/>
              <a:t>, Karlsruhe Institute of Technology, </a:t>
            </a:r>
            <a:r>
              <a:rPr lang="en-CA" sz="1800" dirty="0" smtClean="0"/>
              <a:t>Germany</a:t>
            </a:r>
          </a:p>
          <a:p>
            <a:pPr marL="685800" lvl="1" indent="-228600" algn="l">
              <a:buFont typeface="+mj-lt"/>
              <a:buAutoNum type="arabicPeriod"/>
            </a:pPr>
            <a:r>
              <a:rPr lang="en-CA" sz="1800" dirty="0" err="1"/>
              <a:t>Nicolò</a:t>
            </a:r>
            <a:r>
              <a:rPr lang="en-CA" sz="1800" dirty="0"/>
              <a:t> </a:t>
            </a:r>
            <a:r>
              <a:rPr lang="en-CA" sz="1800" dirty="0" err="1" smtClean="0"/>
              <a:t>Daina</a:t>
            </a:r>
            <a:r>
              <a:rPr lang="en-CA" sz="1800" dirty="0"/>
              <a:t>, Imperial College London, </a:t>
            </a:r>
            <a:r>
              <a:rPr lang="en-CA" sz="1800" dirty="0" smtClean="0"/>
              <a:t>UK</a:t>
            </a:r>
          </a:p>
          <a:p>
            <a:pPr marL="685800" lvl="1" indent="-228600" algn="l">
              <a:buFont typeface="+mj-lt"/>
              <a:buAutoNum type="arabicPeriod"/>
            </a:pPr>
            <a:r>
              <a:rPr lang="en-CA" sz="1800" dirty="0" smtClean="0"/>
              <a:t>Michael </a:t>
            </a:r>
            <a:r>
              <a:rPr lang="en-CA" sz="1800" dirty="0" err="1"/>
              <a:t>Wolinetz</a:t>
            </a:r>
            <a:r>
              <a:rPr lang="en-CA" sz="1800" dirty="0"/>
              <a:t>, </a:t>
            </a:r>
            <a:r>
              <a:rPr lang="en-CA" sz="1800" dirty="0" err="1"/>
              <a:t>Navius</a:t>
            </a:r>
            <a:r>
              <a:rPr lang="en-CA" sz="1800" dirty="0"/>
              <a:t> Consulting, </a:t>
            </a:r>
            <a:r>
              <a:rPr lang="en-CA" sz="1800" dirty="0" smtClean="0"/>
              <a:t>Canada</a:t>
            </a:r>
          </a:p>
          <a:p>
            <a:pPr marL="685800" lvl="1" indent="-228600" algn="l">
              <a:buFont typeface="+mj-lt"/>
              <a:buAutoNum type="arabicPeriod"/>
            </a:pPr>
            <a:r>
              <a:rPr lang="en-CA" sz="1800" dirty="0" smtClean="0"/>
              <a:t>Jeremy </a:t>
            </a:r>
            <a:r>
              <a:rPr lang="en-CA" sz="1800" dirty="0" err="1"/>
              <a:t>Michalek</a:t>
            </a:r>
            <a:r>
              <a:rPr lang="en-CA" sz="1800" dirty="0"/>
              <a:t>, Carnegie Mellon, </a:t>
            </a:r>
            <a:r>
              <a:rPr lang="en-CA" sz="1800" dirty="0" smtClean="0"/>
              <a:t>USA</a:t>
            </a:r>
          </a:p>
          <a:p>
            <a:pPr algn="l"/>
            <a:endParaRPr lang="en-CA" sz="1800" dirty="0"/>
          </a:p>
          <a:p>
            <a:pPr algn="l"/>
            <a:r>
              <a:rPr lang="en-CA" sz="1800" dirty="0" smtClean="0"/>
              <a:t>2:55 </a:t>
            </a:r>
            <a:r>
              <a:rPr lang="en-CA" sz="1800" dirty="0"/>
              <a:t>Break (15 min)</a:t>
            </a:r>
          </a:p>
          <a:p>
            <a:pPr algn="l"/>
            <a:r>
              <a:rPr lang="en-CA" sz="1800" dirty="0"/>
              <a:t> </a:t>
            </a:r>
          </a:p>
          <a:p>
            <a:pPr algn="l"/>
            <a:r>
              <a:rPr lang="en-CA" sz="1800" dirty="0">
                <a:solidFill>
                  <a:srgbClr val="FFFF00"/>
                </a:solidFill>
              </a:rPr>
              <a:t>3:10 Session 2: VGI visions for business: perspective and prospects</a:t>
            </a:r>
          </a:p>
          <a:p>
            <a:pPr algn="l"/>
            <a:r>
              <a:rPr lang="en-CA" sz="1800" dirty="0"/>
              <a:t>Facilitated by </a:t>
            </a:r>
            <a:r>
              <a:rPr lang="en-CA" sz="1800" dirty="0" err="1"/>
              <a:t>Nicolò</a:t>
            </a:r>
            <a:r>
              <a:rPr lang="en-CA" sz="1800" dirty="0"/>
              <a:t> </a:t>
            </a:r>
            <a:r>
              <a:rPr lang="en-CA" sz="1800" dirty="0" err="1" smtClean="0"/>
              <a:t>Daina</a:t>
            </a:r>
            <a:endParaRPr lang="en-CA" sz="1800" dirty="0"/>
          </a:p>
          <a:p>
            <a:pPr marL="685800" lvl="1" indent="-228600" algn="l">
              <a:buFont typeface="+mj-lt"/>
              <a:buAutoNum type="arabicPeriod"/>
            </a:pPr>
            <a:r>
              <a:rPr lang="en-CA" sz="1800" dirty="0"/>
              <a:t>Willet Kempton, University of Delaware, </a:t>
            </a:r>
            <a:r>
              <a:rPr lang="en-CA" sz="1800" dirty="0" smtClean="0"/>
              <a:t>USA </a:t>
            </a:r>
          </a:p>
          <a:p>
            <a:pPr marL="685800" lvl="1" indent="-228600" algn="l">
              <a:buFont typeface="+mj-lt"/>
              <a:buAutoNum type="arabicPeriod"/>
            </a:pPr>
            <a:r>
              <a:rPr lang="en-CA" sz="1800" dirty="0" smtClean="0"/>
              <a:t>Timothy </a:t>
            </a:r>
            <a:r>
              <a:rPr lang="en-CA" sz="1800" dirty="0" err="1"/>
              <a:t>Lipman</a:t>
            </a:r>
            <a:r>
              <a:rPr lang="en-CA" sz="1800" dirty="0"/>
              <a:t>, UC Berkeley, </a:t>
            </a:r>
            <a:r>
              <a:rPr lang="en-CA" sz="1800" dirty="0" smtClean="0"/>
              <a:t>USA</a:t>
            </a:r>
          </a:p>
          <a:p>
            <a:pPr marL="685800" lvl="1" indent="-228600" algn="l">
              <a:buFont typeface="+mj-lt"/>
              <a:buAutoNum type="arabicPeriod"/>
            </a:pPr>
            <a:r>
              <a:rPr lang="en-CA" sz="1800" dirty="0" smtClean="0"/>
              <a:t>Scott </a:t>
            </a:r>
            <a:r>
              <a:rPr lang="en-CA" sz="1800" dirty="0"/>
              <a:t>Baker, PJM Interconnection, </a:t>
            </a:r>
            <a:r>
              <a:rPr lang="en-CA" sz="1800" dirty="0" smtClean="0"/>
              <a:t>USA</a:t>
            </a:r>
            <a:endParaRPr lang="en-CA" sz="1800" dirty="0"/>
          </a:p>
          <a:p>
            <a:pPr marL="685800" lvl="1" indent="-228600" algn="l">
              <a:buFont typeface="+mj-lt"/>
              <a:buAutoNum type="arabicPeriod"/>
            </a:pPr>
            <a:r>
              <a:rPr lang="en-CA" sz="1800" dirty="0" err="1" smtClean="0"/>
              <a:t>Gegory</a:t>
            </a:r>
            <a:r>
              <a:rPr lang="en-CA" sz="1800" dirty="0" smtClean="0"/>
              <a:t> </a:t>
            </a:r>
            <a:r>
              <a:rPr lang="en-CA" sz="1800" dirty="0" err="1"/>
              <a:t>Poliasne</a:t>
            </a:r>
            <a:r>
              <a:rPr lang="en-CA" sz="1800" dirty="0"/>
              <a:t>, </a:t>
            </a:r>
            <a:r>
              <a:rPr lang="en-CA" sz="1800" dirty="0" err="1"/>
              <a:t>Nuvve</a:t>
            </a:r>
            <a:r>
              <a:rPr lang="en-CA" sz="1800" dirty="0"/>
              <a:t>, </a:t>
            </a:r>
            <a:r>
              <a:rPr lang="en-CA" sz="1800" dirty="0" smtClean="0"/>
              <a:t>USA</a:t>
            </a:r>
          </a:p>
          <a:p>
            <a:pPr marL="685800" lvl="1" indent="-228600" algn="l">
              <a:buFont typeface="+mj-lt"/>
              <a:buAutoNum type="arabicPeriod"/>
            </a:pPr>
            <a:r>
              <a:rPr lang="en-CA" sz="1800" dirty="0" smtClean="0"/>
              <a:t>Adam </a:t>
            </a:r>
            <a:r>
              <a:rPr lang="en-CA" sz="1800" dirty="0"/>
              <a:t>Langton, BMW North America, </a:t>
            </a:r>
            <a:r>
              <a:rPr lang="en-CA" sz="1800" dirty="0" smtClean="0"/>
              <a:t>USA</a:t>
            </a:r>
          </a:p>
          <a:p>
            <a:pPr marL="685800" lvl="1" indent="-228600" algn="l">
              <a:buFont typeface="+mj-lt"/>
              <a:buAutoNum type="arabicPeriod"/>
            </a:pPr>
            <a:r>
              <a:rPr lang="en-CA" sz="1800" dirty="0" err="1" smtClean="0"/>
              <a:t>jonn</a:t>
            </a:r>
            <a:r>
              <a:rPr lang="en-CA" sz="1800" dirty="0" smtClean="0"/>
              <a:t> </a:t>
            </a:r>
            <a:r>
              <a:rPr lang="en-CA" sz="1800" dirty="0"/>
              <a:t>Axsen, Simon Fraser University, Canada, </a:t>
            </a:r>
            <a:endParaRPr lang="en-CA" sz="1800" dirty="0" smtClean="0"/>
          </a:p>
          <a:p>
            <a:pPr lvl="0" algn="l"/>
            <a:endParaRPr lang="en-CA" sz="1800" dirty="0" smtClean="0"/>
          </a:p>
          <a:p>
            <a:pPr lvl="0" algn="l"/>
            <a:r>
              <a:rPr lang="en-CA" sz="1800" dirty="0" smtClean="0"/>
              <a:t>4:30pm </a:t>
            </a:r>
            <a:r>
              <a:rPr lang="en-CA" sz="1800" dirty="0"/>
              <a:t>end</a:t>
            </a:r>
          </a:p>
        </p:txBody>
      </p:sp>
    </p:spTree>
    <p:extLst>
      <p:ext uri="{BB962C8B-B14F-4D97-AF65-F5344CB8AC3E}">
        <p14:creationId xmlns:p14="http://schemas.microsoft.com/office/powerpoint/2010/main" val="31008818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6027" y="0"/>
            <a:ext cx="8229600" cy="737733"/>
          </a:xfrm>
        </p:spPr>
        <p:txBody>
          <a:bodyPr/>
          <a:lstStyle/>
          <a:p>
            <a:r>
              <a:rPr lang="en-CA" dirty="0" smtClean="0"/>
              <a:t>Vehicle-Grid Integration (VGI)</a:t>
            </a:r>
            <a:endParaRPr lang="en-CA" dirty="0"/>
          </a:p>
        </p:txBody>
      </p:sp>
      <p:sp>
        <p:nvSpPr>
          <p:cNvPr id="5" name="Rectangle 13"/>
          <p:cNvSpPr txBox="1">
            <a:spLocks/>
          </p:cNvSpPr>
          <p:nvPr/>
        </p:nvSpPr>
        <p:spPr bwMode="auto">
          <a:xfrm>
            <a:off x="169837" y="826991"/>
            <a:ext cx="8693610" cy="467710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7013" indent="-227013" algn="l" rtl="0" eaLnBrk="0" fontAlgn="base" hangingPunct="0">
              <a:spcBef>
                <a:spcPct val="0"/>
              </a:spcBef>
              <a:spcAft>
                <a:spcPct val="50000"/>
              </a:spcAft>
              <a:buClr>
                <a:srgbClr val="F9F9F9"/>
              </a:buClr>
              <a:buChar char="•"/>
              <a:defRPr sz="2400" b="1" kern="1200">
                <a:solidFill>
                  <a:schemeClr val="tx1"/>
                </a:solidFill>
                <a:effectLst>
                  <a:outerShdw blurRad="38100" dist="38100" dir="2700000" algn="tl">
                    <a:srgbClr val="000000"/>
                  </a:outerShdw>
                </a:effectLst>
                <a:latin typeface="+mn-lt"/>
                <a:ea typeface="+mn-ea"/>
                <a:cs typeface="+mn-cs"/>
              </a:defRPr>
            </a:lvl1pPr>
            <a:lvl2pPr marL="628650" indent="-284163" algn="l" rtl="0" eaLnBrk="0" fontAlgn="base" hangingPunct="0">
              <a:spcBef>
                <a:spcPct val="0"/>
              </a:spcBef>
              <a:spcAft>
                <a:spcPct val="50000"/>
              </a:spcAft>
              <a:buClr>
                <a:schemeClr val="tx1"/>
              </a:buClr>
              <a:buFont typeface="Arial" charset="0"/>
              <a:buChar char="–"/>
              <a:defRPr sz="2400" b="1" kern="1200">
                <a:solidFill>
                  <a:schemeClr val="tx1"/>
                </a:solidFill>
                <a:effectLst>
                  <a:outerShdw blurRad="38100" dist="38100" dir="2700000" algn="tl">
                    <a:srgbClr val="000000"/>
                  </a:outerShdw>
                </a:effectLst>
                <a:latin typeface="+mn-lt"/>
                <a:ea typeface="+mn-ea"/>
                <a:cs typeface="+mn-cs"/>
              </a:defRPr>
            </a:lvl2pPr>
            <a:lvl3pPr marL="914400" indent="-171450" algn="l" rtl="0" eaLnBrk="0" fontAlgn="base" hangingPunct="0">
              <a:spcBef>
                <a:spcPct val="0"/>
              </a:spcBef>
              <a:spcAft>
                <a:spcPct val="50000"/>
              </a:spcAft>
              <a:buClr>
                <a:schemeClr val="tx1"/>
              </a:buClr>
              <a:buChar char="•"/>
              <a:defRPr sz="2000" b="1" kern="1200">
                <a:solidFill>
                  <a:schemeClr val="tx1"/>
                </a:solidFill>
                <a:effectLst>
                  <a:outerShdw blurRad="38100" dist="38100" dir="2700000" algn="tl">
                    <a:srgbClr val="000000"/>
                  </a:outerShdw>
                </a:effectLst>
                <a:latin typeface="+mn-lt"/>
                <a:ea typeface="+mn-ea"/>
                <a:cs typeface="+mn-cs"/>
              </a:defRPr>
            </a:lvl3pPr>
            <a:lvl4pPr marL="1316038" indent="-231775" algn="l" rtl="0" eaLnBrk="0" fontAlgn="base" hangingPunct="0">
              <a:spcBef>
                <a:spcPct val="0"/>
              </a:spcBef>
              <a:spcAft>
                <a:spcPct val="50000"/>
              </a:spcAft>
              <a:buClr>
                <a:schemeClr val="tx1"/>
              </a:buClr>
              <a:buSzPct val="100000"/>
              <a:buFont typeface="Arial" charset="0"/>
              <a:buChar char="–"/>
              <a:defRPr sz="2000" b="1" kern="1200">
                <a:solidFill>
                  <a:schemeClr val="tx1"/>
                </a:solidFill>
                <a:effectLst>
                  <a:outerShdw blurRad="38100" dist="38100" dir="2700000" algn="tl">
                    <a:srgbClr val="000000"/>
                  </a:outerShdw>
                </a:effectLst>
                <a:latin typeface="+mn-lt"/>
                <a:ea typeface="+mn-ea"/>
                <a:cs typeface="+mn-cs"/>
              </a:defRPr>
            </a:lvl4pPr>
            <a:lvl5pPr marL="1598613" indent="-168275" algn="l" rtl="0" eaLnBrk="0" fontAlgn="base" hangingPunct="0">
              <a:spcBef>
                <a:spcPct val="0"/>
              </a:spcBef>
              <a:spcAft>
                <a:spcPct val="50000"/>
              </a:spcAft>
              <a:buClr>
                <a:schemeClr val="tx1"/>
              </a:buClr>
              <a:buChar char="•"/>
              <a:defRPr sz="2000" b="1" kern="1200">
                <a:solidFill>
                  <a:schemeClr val="tx1"/>
                </a:solidFill>
                <a:effectLst>
                  <a:outerShdw blurRad="38100" dist="38100" dir="2700000" algn="tl">
                    <a:srgbClr val="000000"/>
                  </a:outerShdw>
                </a:effectLst>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a:lstStyle>
          <a:p>
            <a:pPr marL="0" indent="0" eaLnBrk="1" hangingPunct="1">
              <a:lnSpc>
                <a:spcPct val="90000"/>
              </a:lnSpc>
              <a:buNone/>
            </a:pPr>
            <a:r>
              <a:rPr lang="en-US" sz="2600" dirty="0" smtClean="0">
                <a:effectLst/>
              </a:rPr>
              <a:t>This workshop encourages a “socio-technical” perspective, including </a:t>
            </a:r>
            <a:r>
              <a:rPr lang="en-US" sz="2600" dirty="0" smtClean="0">
                <a:solidFill>
                  <a:srgbClr val="FFFF00"/>
                </a:solidFill>
                <a:effectLst/>
              </a:rPr>
              <a:t>technical, economic, political, environmental and </a:t>
            </a:r>
            <a:r>
              <a:rPr lang="en-US" sz="2600" dirty="0" err="1" smtClean="0">
                <a:solidFill>
                  <a:srgbClr val="FFFF00"/>
                </a:solidFill>
                <a:effectLst/>
              </a:rPr>
              <a:t>behavioural</a:t>
            </a:r>
            <a:r>
              <a:rPr lang="en-US" sz="2600" dirty="0" smtClean="0">
                <a:solidFill>
                  <a:srgbClr val="FFFF00"/>
                </a:solidFill>
                <a:effectLst/>
              </a:rPr>
              <a:t> </a:t>
            </a:r>
            <a:r>
              <a:rPr lang="en-US" sz="2600" dirty="0" smtClean="0">
                <a:effectLst/>
              </a:rPr>
              <a:t>aspects.</a:t>
            </a:r>
          </a:p>
          <a:p>
            <a:pPr marL="0" indent="0" eaLnBrk="1" hangingPunct="1">
              <a:lnSpc>
                <a:spcPct val="90000"/>
              </a:lnSpc>
              <a:buNone/>
            </a:pPr>
            <a:endParaRPr lang="en-US" sz="1800" dirty="0">
              <a:effectLst/>
            </a:endParaRPr>
          </a:p>
          <a:p>
            <a:pPr marL="0" indent="0" eaLnBrk="1" hangingPunct="1">
              <a:lnSpc>
                <a:spcPct val="90000"/>
              </a:lnSpc>
              <a:buNone/>
            </a:pPr>
            <a:r>
              <a:rPr lang="en-US" sz="2600" dirty="0" smtClean="0">
                <a:effectLst/>
              </a:rPr>
              <a:t>We ask speakers to address these questions</a:t>
            </a:r>
            <a:r>
              <a:rPr lang="en-US" sz="2600" dirty="0"/>
              <a:t>:</a:t>
            </a:r>
            <a:endParaRPr lang="en-US" sz="2600" dirty="0" smtClean="0"/>
          </a:p>
          <a:p>
            <a:pPr lvl="1"/>
            <a:r>
              <a:rPr lang="en-CA" b="0" dirty="0" smtClean="0">
                <a:effectLst/>
              </a:rPr>
              <a:t>What </a:t>
            </a:r>
            <a:r>
              <a:rPr lang="en-CA" b="0" dirty="0">
                <a:effectLst/>
              </a:rPr>
              <a:t>are the </a:t>
            </a:r>
            <a:r>
              <a:rPr lang="en-CA" b="0" dirty="0">
                <a:solidFill>
                  <a:srgbClr val="FFFF00"/>
                </a:solidFill>
                <a:effectLst/>
              </a:rPr>
              <a:t>benefits and risks </a:t>
            </a:r>
            <a:r>
              <a:rPr lang="en-CA" b="0" dirty="0">
                <a:effectLst/>
              </a:rPr>
              <a:t>of different </a:t>
            </a:r>
            <a:r>
              <a:rPr lang="en-CA" b="0" dirty="0" smtClean="0">
                <a:effectLst/>
              </a:rPr>
              <a:t>VGI visions?</a:t>
            </a:r>
            <a:endParaRPr lang="en-CA" b="0" dirty="0">
              <a:effectLst/>
            </a:endParaRPr>
          </a:p>
          <a:p>
            <a:pPr lvl="1"/>
            <a:r>
              <a:rPr lang="en-CA" b="0" dirty="0">
                <a:effectLst/>
              </a:rPr>
              <a:t>What vision(s) is </a:t>
            </a:r>
            <a:r>
              <a:rPr lang="en-CA" b="0" dirty="0">
                <a:solidFill>
                  <a:srgbClr val="FFFF00"/>
                </a:solidFill>
                <a:effectLst/>
              </a:rPr>
              <a:t>best</a:t>
            </a:r>
            <a:r>
              <a:rPr lang="en-CA" b="0" dirty="0">
                <a:effectLst/>
              </a:rPr>
              <a:t> for society? </a:t>
            </a:r>
          </a:p>
          <a:p>
            <a:pPr lvl="1"/>
            <a:r>
              <a:rPr lang="en-CA" b="0" dirty="0" smtClean="0">
                <a:effectLst/>
              </a:rPr>
              <a:t>What </a:t>
            </a:r>
            <a:r>
              <a:rPr lang="en-CA" b="0" dirty="0" smtClean="0">
                <a:solidFill>
                  <a:srgbClr val="FFFF00"/>
                </a:solidFill>
                <a:effectLst/>
              </a:rPr>
              <a:t>policies</a:t>
            </a:r>
            <a:r>
              <a:rPr lang="en-CA" b="0" dirty="0" smtClean="0">
                <a:effectLst/>
              </a:rPr>
              <a:t> (if any) are required </a:t>
            </a:r>
            <a:r>
              <a:rPr lang="en-CA" b="0" dirty="0">
                <a:effectLst/>
              </a:rPr>
              <a:t>to get there? </a:t>
            </a:r>
          </a:p>
          <a:p>
            <a:pPr lvl="1"/>
            <a:r>
              <a:rPr lang="en-CA" b="0" dirty="0">
                <a:effectLst/>
              </a:rPr>
              <a:t>Is there a </a:t>
            </a:r>
            <a:r>
              <a:rPr lang="en-CA" b="0" dirty="0">
                <a:solidFill>
                  <a:srgbClr val="FFFF00"/>
                </a:solidFill>
                <a:effectLst/>
              </a:rPr>
              <a:t>business case </a:t>
            </a:r>
            <a:r>
              <a:rPr lang="en-CA" b="0" dirty="0">
                <a:effectLst/>
              </a:rPr>
              <a:t>for grid-integrated vehicles</a:t>
            </a:r>
            <a:r>
              <a:rPr lang="en-CA" b="0" dirty="0" smtClean="0">
                <a:effectLst/>
              </a:rPr>
              <a:t>?</a:t>
            </a:r>
            <a:endParaRPr lang="en-CA" b="0" dirty="0">
              <a:effectLst/>
            </a:endParaRPr>
          </a:p>
          <a:p>
            <a:pPr lvl="1"/>
            <a:r>
              <a:rPr lang="en-CA" b="0" dirty="0">
                <a:effectLst/>
              </a:rPr>
              <a:t>What is the role of </a:t>
            </a:r>
            <a:r>
              <a:rPr lang="en-CA" b="0" dirty="0" smtClean="0">
                <a:solidFill>
                  <a:srgbClr val="FFFF00"/>
                </a:solidFill>
                <a:effectLst/>
              </a:rPr>
              <a:t>consumer </a:t>
            </a:r>
            <a:r>
              <a:rPr lang="en-CA" b="0" dirty="0">
                <a:solidFill>
                  <a:srgbClr val="FFFF00"/>
                </a:solidFill>
                <a:effectLst/>
              </a:rPr>
              <a:t>behaviour</a:t>
            </a:r>
            <a:r>
              <a:rPr lang="en-CA" b="0" dirty="0" smtClean="0">
                <a:effectLst/>
              </a:rPr>
              <a:t>?</a:t>
            </a:r>
            <a:endParaRPr lang="en-CA" b="0" dirty="0">
              <a:effectLst/>
            </a:endParaRPr>
          </a:p>
          <a:p>
            <a:pPr marL="0" indent="0" eaLnBrk="1" hangingPunct="1">
              <a:lnSpc>
                <a:spcPct val="90000"/>
              </a:lnSpc>
              <a:buNone/>
            </a:pPr>
            <a:endParaRPr lang="en-US" sz="2600" dirty="0" smtClean="0"/>
          </a:p>
        </p:txBody>
      </p:sp>
    </p:spTree>
    <p:extLst>
      <p:ext uri="{BB962C8B-B14F-4D97-AF65-F5344CB8AC3E}">
        <p14:creationId xmlns:p14="http://schemas.microsoft.com/office/powerpoint/2010/main" val="3613370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www.ecoautoninja.com/wp-content/uploads/2009/04/electric-car-charge-plug.jpg"/>
          <p:cNvPicPr>
            <a:picLocks noChangeAspect="1" noChangeArrowheads="1"/>
          </p:cNvPicPr>
          <p:nvPr/>
        </p:nvPicPr>
        <p:blipFill rotWithShape="1">
          <a:blip r:embed="rId3">
            <a:extLst>
              <a:ext uri="{28A0092B-C50C-407E-A947-70E740481C1C}">
                <a14:useLocalDpi xmlns:a14="http://schemas.microsoft.com/office/drawing/2010/main" val="0"/>
              </a:ext>
            </a:extLst>
          </a:blip>
          <a:srcRect l="-1801" t="-2527" r="1801" b="18693"/>
          <a:stretch/>
        </p:blipFill>
        <p:spPr bwMode="auto">
          <a:xfrm>
            <a:off x="-194274" y="1595884"/>
            <a:ext cx="9338273" cy="5262116"/>
          </a:xfrm>
          <a:prstGeom prst="rect">
            <a:avLst/>
          </a:prstGeom>
          <a:noFill/>
          <a:extLst>
            <a:ext uri="{909E8E84-426E-40DD-AFC4-6F175D3DCCD1}">
              <a14:hiddenFill xmlns:a14="http://schemas.microsoft.com/office/drawing/2010/main">
                <a:solidFill>
                  <a:srgbClr val="FFFFFF"/>
                </a:solidFill>
              </a14:hiddenFill>
            </a:ext>
          </a:extLst>
        </p:spPr>
      </p:pic>
      <p:sp>
        <p:nvSpPr>
          <p:cNvPr id="3075" name="Rectangle 4"/>
          <p:cNvSpPr>
            <a:spLocks/>
          </p:cNvSpPr>
          <p:nvPr/>
        </p:nvSpPr>
        <p:spPr bwMode="auto">
          <a:xfrm>
            <a:off x="1" y="0"/>
            <a:ext cx="9144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en-CA" sz="4000" dirty="0" smtClean="0">
                <a:solidFill>
                  <a:srgbClr val="FFFF00"/>
                </a:solidFill>
              </a:rPr>
              <a:t>Consumer </a:t>
            </a:r>
            <a:r>
              <a:rPr lang="en-CA" sz="4000" dirty="0">
                <a:solidFill>
                  <a:srgbClr val="FFFF00"/>
                </a:solidFill>
              </a:rPr>
              <a:t>perceptions of VGI: </a:t>
            </a:r>
            <a:endParaRPr lang="en-CA" sz="4000" dirty="0" smtClean="0">
              <a:solidFill>
                <a:srgbClr val="FFFF00"/>
              </a:solidFill>
            </a:endParaRPr>
          </a:p>
          <a:p>
            <a:r>
              <a:rPr lang="en-CA" sz="4000" dirty="0" smtClean="0"/>
              <a:t>Will </a:t>
            </a:r>
            <a:r>
              <a:rPr lang="en-CA" sz="4000" dirty="0"/>
              <a:t>the </a:t>
            </a:r>
            <a:r>
              <a:rPr lang="en-CA" sz="4000" dirty="0" smtClean="0"/>
              <a:t>Mainstream </a:t>
            </a:r>
            <a:r>
              <a:rPr lang="en-CA" sz="4000" dirty="0"/>
              <a:t>'get </a:t>
            </a:r>
            <a:r>
              <a:rPr lang="en-CA" sz="4000" dirty="0" smtClean="0"/>
              <a:t>it’?</a:t>
            </a:r>
            <a:endParaRPr lang="en-CA" sz="3600" dirty="0"/>
          </a:p>
        </p:txBody>
      </p:sp>
      <p:sp>
        <p:nvSpPr>
          <p:cNvPr id="11" name="Rectangle 5"/>
          <p:cNvSpPr>
            <a:spLocks/>
          </p:cNvSpPr>
          <p:nvPr/>
        </p:nvSpPr>
        <p:spPr bwMode="auto">
          <a:xfrm>
            <a:off x="2865299" y="1938785"/>
            <a:ext cx="5653405" cy="1884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lnSpc>
                <a:spcPct val="90000"/>
              </a:lnSpc>
              <a:spcBef>
                <a:spcPct val="20000"/>
              </a:spcBef>
            </a:pPr>
            <a:r>
              <a:rPr lang="en-CA" sz="2400" dirty="0" err="1" smtClean="0">
                <a:solidFill>
                  <a:srgbClr val="000000"/>
                </a:solidFill>
              </a:rPr>
              <a:t>Jonn</a:t>
            </a:r>
            <a:r>
              <a:rPr lang="en-CA" sz="2400" dirty="0" smtClean="0">
                <a:solidFill>
                  <a:srgbClr val="000000"/>
                </a:solidFill>
              </a:rPr>
              <a:t> Axsen</a:t>
            </a:r>
          </a:p>
          <a:p>
            <a:pPr>
              <a:lnSpc>
                <a:spcPct val="90000"/>
              </a:lnSpc>
              <a:spcBef>
                <a:spcPct val="20000"/>
              </a:spcBef>
            </a:pPr>
            <a:r>
              <a:rPr lang="en-CA" sz="1800" dirty="0">
                <a:solidFill>
                  <a:srgbClr val="000000"/>
                </a:solidFill>
              </a:rPr>
              <a:t>Associate Professor, Simon Fraser University</a:t>
            </a:r>
          </a:p>
          <a:p>
            <a:pPr algn="ctr">
              <a:lnSpc>
                <a:spcPct val="90000"/>
              </a:lnSpc>
              <a:spcBef>
                <a:spcPct val="20000"/>
              </a:spcBef>
            </a:pPr>
            <a:r>
              <a:rPr lang="en-CA" sz="1800" dirty="0" smtClean="0">
                <a:solidFill>
                  <a:srgbClr val="000000"/>
                </a:solidFill>
              </a:rPr>
              <a:t>Director, Sustainable Transportation Action Research Team (START)</a:t>
            </a:r>
          </a:p>
          <a:p>
            <a:pPr algn="ctr">
              <a:lnSpc>
                <a:spcPct val="90000"/>
              </a:lnSpc>
              <a:spcBef>
                <a:spcPct val="20000"/>
              </a:spcBef>
            </a:pPr>
            <a:r>
              <a:rPr lang="en-CA" sz="1600" dirty="0" smtClean="0">
                <a:solidFill>
                  <a:srgbClr val="000000"/>
                </a:solidFill>
              </a:rPr>
              <a:t>January 8, 2017</a:t>
            </a:r>
          </a:p>
          <a:p>
            <a:pPr algn="ctr">
              <a:lnSpc>
                <a:spcPct val="90000"/>
              </a:lnSpc>
              <a:spcBef>
                <a:spcPct val="20000"/>
              </a:spcBef>
            </a:pPr>
            <a:endParaRPr lang="en-CA" sz="1100" dirty="0" smtClean="0">
              <a:solidFill>
                <a:srgbClr val="000000"/>
              </a:solidFill>
            </a:endParaRPr>
          </a:p>
          <a:p>
            <a:pPr algn="ctr">
              <a:lnSpc>
                <a:spcPct val="90000"/>
              </a:lnSpc>
              <a:spcBef>
                <a:spcPct val="20000"/>
              </a:spcBef>
            </a:pPr>
            <a:r>
              <a:rPr lang="en-CA" sz="2000" dirty="0" smtClean="0">
                <a:solidFill>
                  <a:srgbClr val="000000"/>
                </a:solidFill>
              </a:rPr>
              <a:t>VGI Workshop</a:t>
            </a:r>
            <a:br>
              <a:rPr lang="en-CA" sz="2000" dirty="0" smtClean="0">
                <a:solidFill>
                  <a:srgbClr val="000000"/>
                </a:solidFill>
              </a:rPr>
            </a:br>
            <a:r>
              <a:rPr lang="en-CA" sz="2000" dirty="0" smtClean="0">
                <a:solidFill>
                  <a:srgbClr val="000000"/>
                </a:solidFill>
              </a:rPr>
              <a:t>TRB 2017</a:t>
            </a:r>
          </a:p>
          <a:p>
            <a:pPr algn="ctr">
              <a:lnSpc>
                <a:spcPct val="90000"/>
              </a:lnSpc>
              <a:spcBef>
                <a:spcPct val="20000"/>
              </a:spcBef>
            </a:pPr>
            <a:r>
              <a:rPr lang="en-CA" sz="2000" dirty="0" smtClean="0">
                <a:solidFill>
                  <a:srgbClr val="000000"/>
                </a:solidFill>
              </a:rPr>
              <a:t>Washington DC</a:t>
            </a:r>
            <a:endParaRPr lang="en-CA" sz="2000" dirty="0">
              <a:solidFill>
                <a:srgbClr val="000000"/>
              </a:solidFill>
            </a:endParaRPr>
          </a:p>
        </p:txBody>
      </p:sp>
      <p:pic>
        <p:nvPicPr>
          <p:cNvPr id="12" name="Picture 3" descr="SFU_BlockSFUTag_P187-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11516" y="5962877"/>
            <a:ext cx="1832484" cy="910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6027" y="0"/>
            <a:ext cx="8229600" cy="737733"/>
          </a:xfrm>
        </p:spPr>
        <p:txBody>
          <a:bodyPr/>
          <a:lstStyle/>
          <a:p>
            <a:r>
              <a:rPr lang="en-CA" dirty="0" smtClean="0"/>
              <a:t>My VGI focus and insights…</a:t>
            </a:r>
            <a:endParaRPr lang="en-CA" dirty="0"/>
          </a:p>
        </p:txBody>
      </p:sp>
      <p:sp>
        <p:nvSpPr>
          <p:cNvPr id="5" name="Rectangle 13"/>
          <p:cNvSpPr txBox="1">
            <a:spLocks/>
          </p:cNvSpPr>
          <p:nvPr/>
        </p:nvSpPr>
        <p:spPr bwMode="auto">
          <a:xfrm>
            <a:off x="-69157" y="671126"/>
            <a:ext cx="9306673" cy="467710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7013" indent="-227013" algn="l" rtl="0" eaLnBrk="0" fontAlgn="base" hangingPunct="0">
              <a:spcBef>
                <a:spcPct val="0"/>
              </a:spcBef>
              <a:spcAft>
                <a:spcPct val="50000"/>
              </a:spcAft>
              <a:buClr>
                <a:srgbClr val="F9F9F9"/>
              </a:buClr>
              <a:buChar char="•"/>
              <a:defRPr sz="2400" b="1" kern="1200">
                <a:solidFill>
                  <a:schemeClr val="tx1"/>
                </a:solidFill>
                <a:effectLst>
                  <a:outerShdw blurRad="38100" dist="38100" dir="2700000" algn="tl">
                    <a:srgbClr val="000000"/>
                  </a:outerShdw>
                </a:effectLst>
                <a:latin typeface="+mn-lt"/>
                <a:ea typeface="+mn-ea"/>
                <a:cs typeface="+mn-cs"/>
              </a:defRPr>
            </a:lvl1pPr>
            <a:lvl2pPr marL="628650" indent="-284163" algn="l" rtl="0" eaLnBrk="0" fontAlgn="base" hangingPunct="0">
              <a:spcBef>
                <a:spcPct val="0"/>
              </a:spcBef>
              <a:spcAft>
                <a:spcPct val="50000"/>
              </a:spcAft>
              <a:buClr>
                <a:schemeClr val="tx1"/>
              </a:buClr>
              <a:buFont typeface="Arial" charset="0"/>
              <a:buChar char="–"/>
              <a:defRPr sz="2400" b="1" kern="1200">
                <a:solidFill>
                  <a:schemeClr val="tx1"/>
                </a:solidFill>
                <a:effectLst>
                  <a:outerShdw blurRad="38100" dist="38100" dir="2700000" algn="tl">
                    <a:srgbClr val="000000"/>
                  </a:outerShdw>
                </a:effectLst>
                <a:latin typeface="+mn-lt"/>
                <a:ea typeface="+mn-ea"/>
                <a:cs typeface="+mn-cs"/>
              </a:defRPr>
            </a:lvl2pPr>
            <a:lvl3pPr marL="914400" indent="-171450" algn="l" rtl="0" eaLnBrk="0" fontAlgn="base" hangingPunct="0">
              <a:spcBef>
                <a:spcPct val="0"/>
              </a:spcBef>
              <a:spcAft>
                <a:spcPct val="50000"/>
              </a:spcAft>
              <a:buClr>
                <a:schemeClr val="tx1"/>
              </a:buClr>
              <a:buChar char="•"/>
              <a:defRPr sz="2000" b="1" kern="1200">
                <a:solidFill>
                  <a:schemeClr val="tx1"/>
                </a:solidFill>
                <a:effectLst>
                  <a:outerShdw blurRad="38100" dist="38100" dir="2700000" algn="tl">
                    <a:srgbClr val="000000"/>
                  </a:outerShdw>
                </a:effectLst>
                <a:latin typeface="+mn-lt"/>
                <a:ea typeface="+mn-ea"/>
                <a:cs typeface="+mn-cs"/>
              </a:defRPr>
            </a:lvl3pPr>
            <a:lvl4pPr marL="1316038" indent="-231775" algn="l" rtl="0" eaLnBrk="0" fontAlgn="base" hangingPunct="0">
              <a:spcBef>
                <a:spcPct val="0"/>
              </a:spcBef>
              <a:spcAft>
                <a:spcPct val="50000"/>
              </a:spcAft>
              <a:buClr>
                <a:schemeClr val="tx1"/>
              </a:buClr>
              <a:buSzPct val="100000"/>
              <a:buFont typeface="Arial" charset="0"/>
              <a:buChar char="–"/>
              <a:defRPr sz="2000" b="1" kern="1200">
                <a:solidFill>
                  <a:schemeClr val="tx1"/>
                </a:solidFill>
                <a:effectLst>
                  <a:outerShdw blurRad="38100" dist="38100" dir="2700000" algn="tl">
                    <a:srgbClr val="000000"/>
                  </a:outerShdw>
                </a:effectLst>
                <a:latin typeface="+mn-lt"/>
                <a:ea typeface="+mn-ea"/>
                <a:cs typeface="+mn-cs"/>
              </a:defRPr>
            </a:lvl4pPr>
            <a:lvl5pPr marL="1598613" indent="-168275" algn="l" rtl="0" eaLnBrk="0" fontAlgn="base" hangingPunct="0">
              <a:spcBef>
                <a:spcPct val="0"/>
              </a:spcBef>
              <a:spcAft>
                <a:spcPct val="50000"/>
              </a:spcAft>
              <a:buClr>
                <a:schemeClr val="tx1"/>
              </a:buClr>
              <a:buChar char="•"/>
              <a:defRPr sz="2000" b="1" kern="1200">
                <a:solidFill>
                  <a:schemeClr val="tx1"/>
                </a:solidFill>
                <a:effectLst>
                  <a:outerShdw blurRad="38100" dist="38100" dir="2700000" algn="tl">
                    <a:srgbClr val="000000"/>
                  </a:outerShdw>
                </a:effectLst>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a:lstStyle>
          <a:p>
            <a:pPr marL="0" indent="0" eaLnBrk="1" hangingPunct="1">
              <a:lnSpc>
                <a:spcPct val="90000"/>
              </a:lnSpc>
              <a:buNone/>
            </a:pPr>
            <a:r>
              <a:rPr lang="en-US" dirty="0" smtClean="0">
                <a:solidFill>
                  <a:srgbClr val="FFFF00"/>
                </a:solidFill>
                <a:effectLst/>
              </a:rPr>
              <a:t>Vision of focus</a:t>
            </a:r>
            <a:r>
              <a:rPr lang="en-US" dirty="0" smtClean="0">
                <a:solidFill>
                  <a:srgbClr val="FFFF00"/>
                </a:solidFill>
              </a:rPr>
              <a:t>:</a:t>
            </a:r>
            <a:endParaRPr lang="en-US" dirty="0">
              <a:solidFill>
                <a:srgbClr val="FFFF00"/>
              </a:solidFill>
            </a:endParaRPr>
          </a:p>
          <a:p>
            <a:pPr marL="344487" lvl="1" indent="0">
              <a:buNone/>
            </a:pPr>
            <a:r>
              <a:rPr lang="en-CA" b="0" dirty="0" smtClean="0">
                <a:effectLst/>
              </a:rPr>
              <a:t>Target: Deep GHG reductions (80% by 2050), “reasonable” </a:t>
            </a:r>
            <a:r>
              <a:rPr lang="en-CA" b="0" dirty="0" smtClean="0">
                <a:effectLst/>
              </a:rPr>
              <a:t>costs, strong policies needed to get there</a:t>
            </a:r>
            <a:endParaRPr lang="en-CA" b="0" dirty="0" smtClean="0">
              <a:effectLst/>
            </a:endParaRPr>
          </a:p>
          <a:p>
            <a:pPr marL="344487" lvl="1" indent="0">
              <a:buNone/>
            </a:pPr>
            <a:r>
              <a:rPr lang="en-CA" b="0" dirty="0" smtClean="0">
                <a:effectLst/>
              </a:rPr>
              <a:t>I’ve been focused more </a:t>
            </a:r>
            <a:r>
              <a:rPr lang="en-CA" dirty="0" smtClean="0">
                <a:solidFill>
                  <a:srgbClr val="FFFF00"/>
                </a:solidFill>
                <a:effectLst/>
              </a:rPr>
              <a:t>privately owned passenger vehicles</a:t>
            </a:r>
            <a:endParaRPr lang="en-CA" dirty="0">
              <a:solidFill>
                <a:srgbClr val="FFFF00"/>
              </a:solidFill>
              <a:effectLst/>
            </a:endParaRPr>
          </a:p>
          <a:p>
            <a:pPr marL="0" indent="0" eaLnBrk="1" hangingPunct="1">
              <a:lnSpc>
                <a:spcPct val="90000"/>
              </a:lnSpc>
              <a:buNone/>
            </a:pPr>
            <a:endParaRPr lang="en-US" dirty="0" smtClean="0">
              <a:solidFill>
                <a:srgbClr val="FFFF00"/>
              </a:solidFill>
              <a:effectLst/>
            </a:endParaRPr>
          </a:p>
          <a:p>
            <a:pPr marL="0" indent="0" eaLnBrk="1" hangingPunct="1">
              <a:lnSpc>
                <a:spcPct val="90000"/>
              </a:lnSpc>
              <a:buNone/>
            </a:pPr>
            <a:r>
              <a:rPr lang="en-US" dirty="0" smtClean="0">
                <a:solidFill>
                  <a:srgbClr val="FFFF00"/>
                </a:solidFill>
                <a:effectLst/>
              </a:rPr>
              <a:t>To </a:t>
            </a:r>
            <a:r>
              <a:rPr lang="en-US" dirty="0" smtClean="0">
                <a:solidFill>
                  <a:srgbClr val="FFFF00"/>
                </a:solidFill>
                <a:effectLst/>
              </a:rPr>
              <a:t>engage the “Mainstream” consumer</a:t>
            </a:r>
            <a:r>
              <a:rPr lang="en-US" dirty="0" smtClean="0">
                <a:solidFill>
                  <a:srgbClr val="FFFF00"/>
                </a:solidFill>
              </a:rPr>
              <a:t>:</a:t>
            </a:r>
            <a:endParaRPr lang="en-US" dirty="0">
              <a:solidFill>
                <a:srgbClr val="FFFF00"/>
              </a:solidFill>
            </a:endParaRPr>
          </a:p>
          <a:p>
            <a:pPr marL="344487" lvl="1" indent="0">
              <a:buNone/>
            </a:pPr>
            <a:r>
              <a:rPr lang="en-CA" b="0" dirty="0" smtClean="0">
                <a:effectLst/>
              </a:rPr>
              <a:t>Keep it simple: vehicles and VGI program</a:t>
            </a:r>
            <a:endParaRPr lang="en-CA" b="0" dirty="0" smtClean="0">
              <a:effectLst/>
            </a:endParaRPr>
          </a:p>
          <a:p>
            <a:pPr marL="0" indent="0" eaLnBrk="1" hangingPunct="1">
              <a:lnSpc>
                <a:spcPct val="90000"/>
              </a:lnSpc>
              <a:buNone/>
            </a:pPr>
            <a:endParaRPr lang="en-US" dirty="0" smtClean="0"/>
          </a:p>
        </p:txBody>
      </p:sp>
    </p:spTree>
    <p:extLst>
      <p:ext uri="{BB962C8B-B14F-4D97-AF65-F5344CB8AC3E}">
        <p14:creationId xmlns:p14="http://schemas.microsoft.com/office/powerpoint/2010/main" val="23865468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Oval 31"/>
          <p:cNvSpPr/>
          <p:nvPr/>
        </p:nvSpPr>
        <p:spPr>
          <a:xfrm>
            <a:off x="684153" y="1874158"/>
            <a:ext cx="5310246" cy="3510643"/>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8914" name="AutoShape 2" descr="https://lh4.googleusercontent.com/M-_pTSk8k9jOB3IN2Bh0L-BH87CVFMk7O9-lRRXMfh8C5h13O7zvfIUmFRL3ewtOCPB4yg=s190"/>
          <p:cNvSpPr>
            <a:spLocks noChangeAspect="1" noChangeArrowheads="1"/>
          </p:cNvSpPr>
          <p:nvPr/>
        </p:nvSpPr>
        <p:spPr bwMode="auto">
          <a:xfrm>
            <a:off x="2263775" y="788987"/>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8932" name="Text Box 20"/>
          <p:cNvSpPr txBox="1">
            <a:spLocks noChangeArrowheads="1"/>
          </p:cNvSpPr>
          <p:nvPr/>
        </p:nvSpPr>
        <p:spPr bwMode="auto">
          <a:xfrm>
            <a:off x="3124200" y="6324600"/>
            <a:ext cx="3567113" cy="3651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CA" sz="20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Passenger</a:t>
            </a:r>
            <a:r>
              <a:rPr kumimoji="0" lang="en-CA" sz="2000" b="1" i="0" u="none" strike="noStrike" cap="none" normalizeH="0" dirty="0" smtClean="0">
                <a:ln>
                  <a:noFill/>
                </a:ln>
                <a:solidFill>
                  <a:schemeClr val="tx1"/>
                </a:solidFill>
                <a:effectLst/>
                <a:latin typeface="Calibri" pitchFamily="34" charset="0"/>
                <a:ea typeface="Calibri" pitchFamily="34" charset="0"/>
                <a:cs typeface="Times New Roman" pitchFamily="18" charset="0"/>
              </a:rPr>
              <a:t> </a:t>
            </a:r>
            <a:r>
              <a:rPr kumimoji="0" lang="en-CA" sz="20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Vehicle </a:t>
            </a:r>
            <a:r>
              <a:rPr lang="en-CA" sz="2000" dirty="0" smtClean="0">
                <a:latin typeface="Calibri" pitchFamily="34" charset="0"/>
                <a:ea typeface="Calibri" pitchFamily="34" charset="0"/>
                <a:cs typeface="Times New Roman" pitchFamily="18" charset="0"/>
              </a:rPr>
              <a:t>O</a:t>
            </a:r>
            <a:r>
              <a:rPr kumimoji="0" lang="en-CA" sz="20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wners</a:t>
            </a:r>
            <a:endParaRPr kumimoji="0" lang="en-CA"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38940" name="Rectangle 28"/>
          <p:cNvSpPr>
            <a:spLocks noChangeArrowheads="1"/>
          </p:cNvSpPr>
          <p:nvPr/>
        </p:nvSpPr>
        <p:spPr bwMode="auto">
          <a:xfrm>
            <a:off x="2108200" y="93345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CA" sz="1800" b="0" i="0" u="none" strike="noStrike" cap="none" normalizeH="0" baseline="0" smtClean="0">
              <a:ln>
                <a:noFill/>
              </a:ln>
              <a:solidFill>
                <a:schemeClr val="tx1"/>
              </a:solidFill>
              <a:effectLst/>
              <a:latin typeface="Arial" pitchFamily="34" charset="0"/>
              <a:cs typeface="Arial" pitchFamily="34" charset="0"/>
            </a:endParaRPr>
          </a:p>
        </p:txBody>
      </p:sp>
      <p:sp>
        <p:nvSpPr>
          <p:cNvPr id="38946" name="Rectangle 34"/>
          <p:cNvSpPr>
            <a:spLocks noChangeArrowheads="1"/>
          </p:cNvSpPr>
          <p:nvPr/>
        </p:nvSpPr>
        <p:spPr bwMode="auto">
          <a:xfrm>
            <a:off x="2108200" y="13906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7" name="Title 26"/>
          <p:cNvSpPr>
            <a:spLocks noGrp="1"/>
          </p:cNvSpPr>
          <p:nvPr>
            <p:ph type="title"/>
          </p:nvPr>
        </p:nvSpPr>
        <p:spPr>
          <a:xfrm>
            <a:off x="418375" y="28353"/>
            <a:ext cx="8229600" cy="915987"/>
          </a:xfrm>
        </p:spPr>
        <p:txBody>
          <a:bodyPr/>
          <a:lstStyle/>
          <a:p>
            <a:r>
              <a:rPr lang="en-US" sz="2800" dirty="0" smtClean="0"/>
              <a:t>Big differences between PEV “Pioneers” and the potential “Mainstream”</a:t>
            </a:r>
            <a:endParaRPr lang="en-US" sz="2800" dirty="0"/>
          </a:p>
        </p:txBody>
      </p:sp>
      <p:sp>
        <p:nvSpPr>
          <p:cNvPr id="24" name="Oval 23"/>
          <p:cNvSpPr/>
          <p:nvPr/>
        </p:nvSpPr>
        <p:spPr>
          <a:xfrm>
            <a:off x="-1" y="1093788"/>
            <a:ext cx="9144001" cy="5764212"/>
          </a:xfrm>
          <a:prstGeom prst="ellipse">
            <a:avLst/>
          </a:prstGeom>
          <a:noFill/>
          <a:ln>
            <a:solidFill>
              <a:schemeClr val="tx1"/>
            </a:solid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CA"/>
          </a:p>
        </p:txBody>
      </p:sp>
      <p:sp>
        <p:nvSpPr>
          <p:cNvPr id="25" name="Slide Number Placeholder 24"/>
          <p:cNvSpPr>
            <a:spLocks noGrp="1"/>
          </p:cNvSpPr>
          <p:nvPr>
            <p:ph type="sldNum" sz="quarter" idx="12"/>
          </p:nvPr>
        </p:nvSpPr>
        <p:spPr/>
        <p:txBody>
          <a:bodyPr/>
          <a:lstStyle/>
          <a:p>
            <a:fld id="{FDED6D03-BB8C-442F-8075-29274852C6D8}" type="slidenum">
              <a:rPr lang="en-US" smtClean="0"/>
              <a:pPr/>
              <a:t>7</a:t>
            </a:fld>
            <a:endParaRPr lang="en-US"/>
          </a:p>
        </p:txBody>
      </p:sp>
      <p:sp>
        <p:nvSpPr>
          <p:cNvPr id="7" name="Oval 6"/>
          <p:cNvSpPr/>
          <p:nvPr/>
        </p:nvSpPr>
        <p:spPr>
          <a:xfrm>
            <a:off x="3339275" y="2327054"/>
            <a:ext cx="2130341" cy="2100594"/>
          </a:xfrm>
          <a:prstGeom prst="ellipse">
            <a:avLst/>
          </a:prstGeom>
          <a:solidFill>
            <a:schemeClr val="tx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Oval 25"/>
          <p:cNvSpPr/>
          <p:nvPr/>
        </p:nvSpPr>
        <p:spPr>
          <a:xfrm>
            <a:off x="3693258" y="1995339"/>
            <a:ext cx="448511" cy="399530"/>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1" name="Text Box 20"/>
          <p:cNvSpPr txBox="1">
            <a:spLocks noChangeArrowheads="1"/>
          </p:cNvSpPr>
          <p:nvPr/>
        </p:nvSpPr>
        <p:spPr bwMode="auto">
          <a:xfrm>
            <a:off x="1555719" y="4761356"/>
            <a:ext cx="3567113" cy="3651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n-CA" sz="2400" b="1" i="0" u="none" strike="noStrike" cap="none" normalizeH="0" baseline="0" dirty="0" smtClean="0">
                <a:ln>
                  <a:noFill/>
                </a:ln>
                <a:solidFill>
                  <a:srgbClr val="FFFF00"/>
                </a:solidFill>
                <a:effectLst/>
                <a:latin typeface="Calibri" pitchFamily="34" charset="0"/>
                <a:ea typeface="Calibri" pitchFamily="34" charset="0"/>
                <a:cs typeface="Times New Roman" pitchFamily="18" charset="0"/>
              </a:rPr>
              <a:t>New vehicle buyers</a:t>
            </a:r>
            <a:endParaRPr kumimoji="0" lang="en-CA" sz="2400" b="0" i="0" u="none" strike="noStrike" cap="none" normalizeH="0" baseline="0" dirty="0" smtClean="0">
              <a:ln>
                <a:noFill/>
              </a:ln>
              <a:solidFill>
                <a:srgbClr val="FFFF00"/>
              </a:solidFill>
              <a:effectLst/>
              <a:latin typeface="Arial" pitchFamily="34" charset="0"/>
              <a:cs typeface="Arial" pitchFamily="34" charset="0"/>
            </a:endParaRPr>
          </a:p>
        </p:txBody>
      </p:sp>
      <p:sp>
        <p:nvSpPr>
          <p:cNvPr id="9" name="TextBox 8"/>
          <p:cNvSpPr txBox="1"/>
          <p:nvPr/>
        </p:nvSpPr>
        <p:spPr>
          <a:xfrm>
            <a:off x="6044939" y="3697745"/>
            <a:ext cx="2148345" cy="830997"/>
          </a:xfrm>
          <a:prstGeom prst="rect">
            <a:avLst/>
          </a:prstGeom>
          <a:noFill/>
        </p:spPr>
        <p:txBody>
          <a:bodyPr wrap="none" rtlCol="0">
            <a:spAutoFit/>
          </a:bodyPr>
          <a:lstStyle/>
          <a:p>
            <a:r>
              <a:rPr lang="en-CA" sz="1600" dirty="0" smtClean="0"/>
              <a:t>Potential </a:t>
            </a:r>
          </a:p>
          <a:p>
            <a:r>
              <a:rPr lang="en-CA" sz="1600" dirty="0" smtClean="0"/>
              <a:t>“Early Mainstream” </a:t>
            </a:r>
            <a:br>
              <a:rPr lang="en-CA" sz="1600" dirty="0" smtClean="0"/>
            </a:br>
            <a:r>
              <a:rPr lang="en-CA" sz="1600" dirty="0" smtClean="0"/>
              <a:t>PEV buyers</a:t>
            </a:r>
          </a:p>
        </p:txBody>
      </p:sp>
      <p:cxnSp>
        <p:nvCxnSpPr>
          <p:cNvPr id="11" name="Straight Connector 10"/>
          <p:cNvCxnSpPr>
            <a:stCxn id="7" idx="5"/>
            <a:endCxn id="9" idx="1"/>
          </p:cNvCxnSpPr>
          <p:nvPr/>
        </p:nvCxnSpPr>
        <p:spPr>
          <a:xfrm flipV="1">
            <a:off x="5157635" y="4113244"/>
            <a:ext cx="887304" cy="677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5546951" y="1702952"/>
            <a:ext cx="1721945" cy="584775"/>
          </a:xfrm>
          <a:prstGeom prst="rect">
            <a:avLst/>
          </a:prstGeom>
          <a:noFill/>
        </p:spPr>
        <p:txBody>
          <a:bodyPr wrap="none" rtlCol="0">
            <a:spAutoFit/>
          </a:bodyPr>
          <a:lstStyle/>
          <a:p>
            <a:r>
              <a:rPr lang="en-CA" sz="1600" dirty="0" smtClean="0"/>
              <a:t>PEV “Pioneers”</a:t>
            </a:r>
            <a:br>
              <a:rPr lang="en-CA" sz="1600" dirty="0" smtClean="0"/>
            </a:br>
            <a:r>
              <a:rPr lang="en-CA" sz="1600" dirty="0" smtClean="0"/>
              <a:t>(early buyers)</a:t>
            </a:r>
          </a:p>
        </p:txBody>
      </p:sp>
      <p:cxnSp>
        <p:nvCxnSpPr>
          <p:cNvPr id="34" name="Straight Connector 33"/>
          <p:cNvCxnSpPr>
            <a:stCxn id="26" idx="6"/>
            <a:endCxn id="33" idx="1"/>
          </p:cNvCxnSpPr>
          <p:nvPr/>
        </p:nvCxnSpPr>
        <p:spPr>
          <a:xfrm flipV="1">
            <a:off x="4141769" y="1995340"/>
            <a:ext cx="1405182" cy="19976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5513293" y="5204527"/>
            <a:ext cx="2215671" cy="338554"/>
          </a:xfrm>
          <a:prstGeom prst="rect">
            <a:avLst/>
          </a:prstGeom>
          <a:noFill/>
        </p:spPr>
        <p:txBody>
          <a:bodyPr wrap="none" rtlCol="0">
            <a:spAutoFit/>
          </a:bodyPr>
          <a:lstStyle/>
          <a:p>
            <a:r>
              <a:rPr lang="en-CA" sz="1600" dirty="0" smtClean="0"/>
              <a:t>“Later Mainstream”?</a:t>
            </a:r>
          </a:p>
        </p:txBody>
      </p:sp>
      <p:cxnSp>
        <p:nvCxnSpPr>
          <p:cNvPr id="18" name="Straight Connector 17"/>
          <p:cNvCxnSpPr>
            <a:endCxn id="17" idx="1"/>
          </p:cNvCxnSpPr>
          <p:nvPr/>
        </p:nvCxnSpPr>
        <p:spPr>
          <a:xfrm>
            <a:off x="4404445" y="4646428"/>
            <a:ext cx="1108848" cy="72737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6169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7" grpId="0" animBg="1"/>
      <p:bldP spid="26" grpId="0" animBg="1"/>
      <p:bldP spid="31" grpId="0"/>
      <p:bldP spid="9" grpId="0"/>
      <p:bldP spid="33" grpId="0"/>
      <p:bldP spid="1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p:nvPr/>
        </p:nvPicPr>
        <p:blipFill>
          <a:blip r:embed="rId3">
            <a:extLst>
              <a:ext uri="{28A0092B-C50C-407E-A947-70E740481C1C}">
                <a14:useLocalDpi xmlns:a14="http://schemas.microsoft.com/office/drawing/2010/main" val="0"/>
              </a:ext>
            </a:extLst>
          </a:blip>
          <a:srcRect/>
          <a:stretch>
            <a:fillRect/>
          </a:stretch>
        </p:blipFill>
        <p:spPr bwMode="auto">
          <a:xfrm>
            <a:off x="141513" y="1306286"/>
            <a:ext cx="8675916" cy="5007428"/>
          </a:xfrm>
          <a:prstGeom prst="rect">
            <a:avLst/>
          </a:prstGeom>
          <a:noFill/>
          <a:ln>
            <a:noFill/>
          </a:ln>
        </p:spPr>
      </p:pic>
      <p:sp>
        <p:nvSpPr>
          <p:cNvPr id="2" name="Rectangle 1"/>
          <p:cNvSpPr/>
          <p:nvPr/>
        </p:nvSpPr>
        <p:spPr>
          <a:xfrm>
            <a:off x="3646714" y="1393371"/>
            <a:ext cx="4419600" cy="1295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Rectangle 7"/>
          <p:cNvSpPr/>
          <p:nvPr/>
        </p:nvSpPr>
        <p:spPr>
          <a:xfrm>
            <a:off x="3646710" y="2797661"/>
            <a:ext cx="4419600" cy="1295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Rectangle 8"/>
          <p:cNvSpPr/>
          <p:nvPr/>
        </p:nvSpPr>
        <p:spPr>
          <a:xfrm>
            <a:off x="3646706" y="4191065"/>
            <a:ext cx="4419600" cy="1295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TextBox 2"/>
          <p:cNvSpPr txBox="1"/>
          <p:nvPr/>
        </p:nvSpPr>
        <p:spPr>
          <a:xfrm>
            <a:off x="1030213" y="2180494"/>
            <a:ext cx="971741" cy="338554"/>
          </a:xfrm>
          <a:prstGeom prst="rect">
            <a:avLst/>
          </a:prstGeom>
          <a:noFill/>
        </p:spPr>
        <p:txBody>
          <a:bodyPr wrap="none" rtlCol="0">
            <a:spAutoFit/>
          </a:bodyPr>
          <a:lstStyle/>
          <a:p>
            <a:pPr algn="r"/>
            <a:r>
              <a:rPr lang="en-CA" sz="1600" dirty="0">
                <a:solidFill>
                  <a:schemeClr val="bg2">
                    <a:lumMod val="60000"/>
                    <a:lumOff val="40000"/>
                  </a:schemeClr>
                </a:solidFill>
              </a:rPr>
              <a:t>(Hybrid)</a:t>
            </a:r>
          </a:p>
        </p:txBody>
      </p:sp>
      <p:sp>
        <p:nvSpPr>
          <p:cNvPr id="10" name="TextBox 9"/>
          <p:cNvSpPr txBox="1"/>
          <p:nvPr/>
        </p:nvSpPr>
        <p:spPr>
          <a:xfrm>
            <a:off x="918981" y="3606290"/>
            <a:ext cx="949298" cy="584775"/>
          </a:xfrm>
          <a:prstGeom prst="rect">
            <a:avLst/>
          </a:prstGeom>
          <a:noFill/>
        </p:spPr>
        <p:txBody>
          <a:bodyPr wrap="none" rtlCol="0">
            <a:spAutoFit/>
          </a:bodyPr>
          <a:lstStyle/>
          <a:p>
            <a:pPr algn="r"/>
            <a:r>
              <a:rPr lang="en-CA" sz="1600" dirty="0" smtClean="0">
                <a:solidFill>
                  <a:schemeClr val="bg2">
                    <a:lumMod val="60000"/>
                    <a:lumOff val="40000"/>
                  </a:schemeClr>
                </a:solidFill>
              </a:rPr>
              <a:t>(Plug-in</a:t>
            </a:r>
            <a:br>
              <a:rPr lang="en-CA" sz="1600" dirty="0" smtClean="0">
                <a:solidFill>
                  <a:schemeClr val="bg2">
                    <a:lumMod val="60000"/>
                    <a:lumOff val="40000"/>
                  </a:schemeClr>
                </a:solidFill>
              </a:rPr>
            </a:br>
            <a:r>
              <a:rPr lang="en-CA" sz="1600" dirty="0" smtClean="0">
                <a:solidFill>
                  <a:schemeClr val="bg2">
                    <a:lumMod val="60000"/>
                    <a:lumOff val="40000"/>
                  </a:schemeClr>
                </a:solidFill>
              </a:rPr>
              <a:t>Hybrid</a:t>
            </a:r>
            <a:r>
              <a:rPr lang="en-CA" sz="1600" dirty="0">
                <a:solidFill>
                  <a:schemeClr val="bg2">
                    <a:lumMod val="60000"/>
                    <a:lumOff val="40000"/>
                  </a:schemeClr>
                </a:solidFill>
              </a:rPr>
              <a:t>)</a:t>
            </a:r>
          </a:p>
        </p:txBody>
      </p:sp>
      <p:sp>
        <p:nvSpPr>
          <p:cNvPr id="11" name="TextBox 10"/>
          <p:cNvSpPr txBox="1"/>
          <p:nvPr/>
        </p:nvSpPr>
        <p:spPr>
          <a:xfrm>
            <a:off x="935014" y="5029955"/>
            <a:ext cx="973344" cy="584775"/>
          </a:xfrm>
          <a:prstGeom prst="rect">
            <a:avLst/>
          </a:prstGeom>
          <a:noFill/>
        </p:spPr>
        <p:txBody>
          <a:bodyPr wrap="none" rtlCol="0">
            <a:spAutoFit/>
          </a:bodyPr>
          <a:lstStyle/>
          <a:p>
            <a:pPr algn="r"/>
            <a:r>
              <a:rPr lang="en-CA" sz="1600" dirty="0" smtClean="0">
                <a:solidFill>
                  <a:schemeClr val="bg2">
                    <a:lumMod val="60000"/>
                    <a:lumOff val="40000"/>
                  </a:schemeClr>
                </a:solidFill>
              </a:rPr>
              <a:t>(Pure</a:t>
            </a:r>
            <a:br>
              <a:rPr lang="en-CA" sz="1600" dirty="0" smtClean="0">
                <a:solidFill>
                  <a:schemeClr val="bg2">
                    <a:lumMod val="60000"/>
                    <a:lumOff val="40000"/>
                  </a:schemeClr>
                </a:solidFill>
              </a:rPr>
            </a:br>
            <a:r>
              <a:rPr lang="en-CA" sz="1600" dirty="0" smtClean="0">
                <a:solidFill>
                  <a:schemeClr val="bg2">
                    <a:lumMod val="60000"/>
                    <a:lumOff val="40000"/>
                  </a:schemeClr>
                </a:solidFill>
              </a:rPr>
              <a:t>electric)</a:t>
            </a:r>
            <a:endParaRPr lang="en-CA" sz="1600" dirty="0">
              <a:solidFill>
                <a:schemeClr val="bg2">
                  <a:lumMod val="60000"/>
                  <a:lumOff val="40000"/>
                </a:schemeClr>
              </a:solidFill>
            </a:endParaRPr>
          </a:p>
        </p:txBody>
      </p:sp>
      <p:sp>
        <p:nvSpPr>
          <p:cNvPr id="13" name="TextBox 12"/>
          <p:cNvSpPr txBox="1"/>
          <p:nvPr/>
        </p:nvSpPr>
        <p:spPr>
          <a:xfrm>
            <a:off x="1970315" y="6550223"/>
            <a:ext cx="7185354" cy="307777"/>
          </a:xfrm>
          <a:prstGeom prst="rect">
            <a:avLst/>
          </a:prstGeom>
          <a:noFill/>
        </p:spPr>
        <p:txBody>
          <a:bodyPr wrap="square" rtlCol="0">
            <a:spAutoFit/>
          </a:bodyPr>
          <a:lstStyle/>
          <a:p>
            <a:pPr algn="r"/>
            <a:r>
              <a:rPr lang="en-CA" dirty="0" smtClean="0">
                <a:solidFill>
                  <a:srgbClr val="FFFF00"/>
                </a:solidFill>
              </a:rPr>
              <a:t>Source</a:t>
            </a:r>
            <a:r>
              <a:rPr lang="en-CA" dirty="0" smtClean="0">
                <a:solidFill>
                  <a:srgbClr val="0067B1"/>
                </a:solidFill>
              </a:rPr>
              <a:t>: </a:t>
            </a:r>
            <a:r>
              <a:rPr lang="en-CA" dirty="0" smtClean="0">
                <a:solidFill>
                  <a:srgbClr val="FFFFFF"/>
                </a:solidFill>
              </a:rPr>
              <a:t>Axsen, Goldberg and Bailey (2016), </a:t>
            </a:r>
            <a:r>
              <a:rPr lang="en-CA" i="1" dirty="0" smtClean="0">
                <a:solidFill>
                  <a:srgbClr val="FFFFFF"/>
                </a:solidFill>
              </a:rPr>
              <a:t>Transportation Research Part D</a:t>
            </a:r>
            <a:endParaRPr lang="en-CA" i="1" dirty="0">
              <a:solidFill>
                <a:srgbClr val="FFFFFF"/>
              </a:solidFill>
            </a:endParaRPr>
          </a:p>
        </p:txBody>
      </p:sp>
      <p:sp>
        <p:nvSpPr>
          <p:cNvPr id="14" name="Rectangle 12"/>
          <p:cNvSpPr>
            <a:spLocks noGrp="1"/>
          </p:cNvSpPr>
          <p:nvPr>
            <p:ph type="title" idx="4294967295"/>
          </p:nvPr>
        </p:nvSpPr>
        <p:spPr>
          <a:xfrm>
            <a:off x="506816" y="143188"/>
            <a:ext cx="8229600" cy="6048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z="3600" dirty="0" smtClean="0"/>
              <a:t>Mainstream has low awareness…</a:t>
            </a:r>
            <a:br>
              <a:rPr lang="en-US" sz="3600" dirty="0" smtClean="0"/>
            </a:br>
            <a:r>
              <a:rPr lang="en-US" sz="3600" dirty="0" smtClean="0"/>
              <a:t>…of PEVs</a:t>
            </a:r>
            <a:endParaRPr lang="en-US" sz="3600" dirty="0" smtClean="0">
              <a:ln>
                <a:noFill/>
              </a:ln>
              <a:solidFill>
                <a:srgbClr val="FFFF00"/>
              </a:solidFill>
              <a:effectLst/>
            </a:endParaRPr>
          </a:p>
        </p:txBody>
      </p:sp>
    </p:spTree>
    <p:extLst>
      <p:ext uri="{BB962C8B-B14F-4D97-AF65-F5344CB8AC3E}">
        <p14:creationId xmlns:p14="http://schemas.microsoft.com/office/powerpoint/2010/main" val="2708222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2"/>
          <p:cNvSpPr>
            <a:spLocks noGrp="1"/>
          </p:cNvSpPr>
          <p:nvPr>
            <p:ph type="title" idx="4294967295"/>
          </p:nvPr>
        </p:nvSpPr>
        <p:spPr>
          <a:xfrm>
            <a:off x="506816" y="143188"/>
            <a:ext cx="8229600" cy="6048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z="3600" dirty="0" smtClean="0"/>
              <a:t>Mainstream has low awareness…</a:t>
            </a:r>
            <a:br>
              <a:rPr lang="en-US" sz="3600" dirty="0" smtClean="0"/>
            </a:br>
            <a:r>
              <a:rPr lang="en-US" sz="3600" dirty="0" smtClean="0"/>
              <a:t>…of VGI</a:t>
            </a:r>
            <a:endParaRPr lang="en-US" sz="3600" dirty="0" smtClean="0">
              <a:ln>
                <a:noFill/>
              </a:ln>
              <a:solidFill>
                <a:srgbClr val="FFFF00"/>
              </a:solidFill>
              <a:effectLst/>
            </a:endParaRPr>
          </a:p>
        </p:txBody>
      </p:sp>
      <p:sp>
        <p:nvSpPr>
          <p:cNvPr id="13" name="TextBox 12"/>
          <p:cNvSpPr txBox="1"/>
          <p:nvPr/>
        </p:nvSpPr>
        <p:spPr>
          <a:xfrm>
            <a:off x="1018309" y="6550223"/>
            <a:ext cx="8137360" cy="276999"/>
          </a:xfrm>
          <a:prstGeom prst="rect">
            <a:avLst/>
          </a:prstGeom>
          <a:noFill/>
        </p:spPr>
        <p:txBody>
          <a:bodyPr wrap="square" rtlCol="0">
            <a:spAutoFit/>
          </a:bodyPr>
          <a:lstStyle/>
          <a:p>
            <a:pPr algn="r"/>
            <a:r>
              <a:rPr lang="en-CA" sz="1200" dirty="0" smtClean="0">
                <a:solidFill>
                  <a:srgbClr val="FFFF00"/>
                </a:solidFill>
              </a:rPr>
              <a:t>Source</a:t>
            </a:r>
            <a:r>
              <a:rPr lang="en-CA" sz="1200" dirty="0" smtClean="0">
                <a:solidFill>
                  <a:srgbClr val="0067B1"/>
                </a:solidFill>
              </a:rPr>
              <a:t>: </a:t>
            </a:r>
            <a:r>
              <a:rPr lang="en-CA" sz="1200" dirty="0" smtClean="0">
                <a:solidFill>
                  <a:srgbClr val="FFFFFF"/>
                </a:solidFill>
              </a:rPr>
              <a:t>Axsen, </a:t>
            </a:r>
            <a:r>
              <a:rPr lang="en-CA" sz="1200" dirty="0" err="1" smtClean="0">
                <a:solidFill>
                  <a:srgbClr val="FFFFFF"/>
                </a:solidFill>
              </a:rPr>
              <a:t>Langman</a:t>
            </a:r>
            <a:r>
              <a:rPr lang="en-CA" sz="1200" dirty="0" smtClean="0">
                <a:solidFill>
                  <a:srgbClr val="FFFFFF"/>
                </a:solidFill>
              </a:rPr>
              <a:t> &amp; Goldberg (Under Review), </a:t>
            </a:r>
            <a:r>
              <a:rPr lang="en-CA" sz="1200" i="1" dirty="0" smtClean="0">
                <a:solidFill>
                  <a:srgbClr val="FFFFFF"/>
                </a:solidFill>
              </a:rPr>
              <a:t>Energy Research &amp; Social Science</a:t>
            </a:r>
            <a:endParaRPr lang="en-CA" sz="1200" i="1" dirty="0">
              <a:solidFill>
                <a:srgbClr val="FFFFFF"/>
              </a:solidFill>
            </a:endParaRPr>
          </a:p>
        </p:txBody>
      </p:sp>
      <p:sp>
        <p:nvSpPr>
          <p:cNvPr id="12" name="Rectangle 13"/>
          <p:cNvSpPr txBox="1">
            <a:spLocks/>
          </p:cNvSpPr>
          <p:nvPr/>
        </p:nvSpPr>
        <p:spPr bwMode="auto">
          <a:xfrm>
            <a:off x="-69158" y="1512788"/>
            <a:ext cx="9306673" cy="467710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7013" indent="-227013" algn="l" rtl="0" eaLnBrk="0" fontAlgn="base" hangingPunct="0">
              <a:spcBef>
                <a:spcPct val="0"/>
              </a:spcBef>
              <a:spcAft>
                <a:spcPct val="50000"/>
              </a:spcAft>
              <a:buClr>
                <a:srgbClr val="F9F9F9"/>
              </a:buClr>
              <a:buChar char="•"/>
              <a:defRPr sz="2400" b="1" kern="1200">
                <a:solidFill>
                  <a:schemeClr val="tx1"/>
                </a:solidFill>
                <a:effectLst>
                  <a:outerShdw blurRad="38100" dist="38100" dir="2700000" algn="tl">
                    <a:srgbClr val="000000"/>
                  </a:outerShdw>
                </a:effectLst>
                <a:latin typeface="+mn-lt"/>
                <a:ea typeface="+mn-ea"/>
                <a:cs typeface="+mn-cs"/>
              </a:defRPr>
            </a:lvl1pPr>
            <a:lvl2pPr marL="628650" indent="-284163" algn="l" rtl="0" eaLnBrk="0" fontAlgn="base" hangingPunct="0">
              <a:spcBef>
                <a:spcPct val="0"/>
              </a:spcBef>
              <a:spcAft>
                <a:spcPct val="50000"/>
              </a:spcAft>
              <a:buClr>
                <a:schemeClr val="tx1"/>
              </a:buClr>
              <a:buFont typeface="Arial" charset="0"/>
              <a:buChar char="–"/>
              <a:defRPr sz="2400" b="1" kern="1200">
                <a:solidFill>
                  <a:schemeClr val="tx1"/>
                </a:solidFill>
                <a:effectLst>
                  <a:outerShdw blurRad="38100" dist="38100" dir="2700000" algn="tl">
                    <a:srgbClr val="000000"/>
                  </a:outerShdw>
                </a:effectLst>
                <a:latin typeface="+mn-lt"/>
                <a:ea typeface="+mn-ea"/>
                <a:cs typeface="+mn-cs"/>
              </a:defRPr>
            </a:lvl2pPr>
            <a:lvl3pPr marL="914400" indent="-171450" algn="l" rtl="0" eaLnBrk="0" fontAlgn="base" hangingPunct="0">
              <a:spcBef>
                <a:spcPct val="0"/>
              </a:spcBef>
              <a:spcAft>
                <a:spcPct val="50000"/>
              </a:spcAft>
              <a:buClr>
                <a:schemeClr val="tx1"/>
              </a:buClr>
              <a:buChar char="•"/>
              <a:defRPr sz="2000" b="1" kern="1200">
                <a:solidFill>
                  <a:schemeClr val="tx1"/>
                </a:solidFill>
                <a:effectLst>
                  <a:outerShdw blurRad="38100" dist="38100" dir="2700000" algn="tl">
                    <a:srgbClr val="000000"/>
                  </a:outerShdw>
                </a:effectLst>
                <a:latin typeface="+mn-lt"/>
                <a:ea typeface="+mn-ea"/>
                <a:cs typeface="+mn-cs"/>
              </a:defRPr>
            </a:lvl3pPr>
            <a:lvl4pPr marL="1316038" indent="-231775" algn="l" rtl="0" eaLnBrk="0" fontAlgn="base" hangingPunct="0">
              <a:spcBef>
                <a:spcPct val="0"/>
              </a:spcBef>
              <a:spcAft>
                <a:spcPct val="50000"/>
              </a:spcAft>
              <a:buClr>
                <a:schemeClr val="tx1"/>
              </a:buClr>
              <a:buSzPct val="100000"/>
              <a:buFont typeface="Arial" charset="0"/>
              <a:buChar char="–"/>
              <a:defRPr sz="2000" b="1" kern="1200">
                <a:solidFill>
                  <a:schemeClr val="tx1"/>
                </a:solidFill>
                <a:effectLst>
                  <a:outerShdw blurRad="38100" dist="38100" dir="2700000" algn="tl">
                    <a:srgbClr val="000000"/>
                  </a:outerShdw>
                </a:effectLst>
                <a:latin typeface="+mn-lt"/>
                <a:ea typeface="+mn-ea"/>
                <a:cs typeface="+mn-cs"/>
              </a:defRPr>
            </a:lvl4pPr>
            <a:lvl5pPr marL="1598613" indent="-168275" algn="l" rtl="0" eaLnBrk="0" fontAlgn="base" hangingPunct="0">
              <a:spcBef>
                <a:spcPct val="0"/>
              </a:spcBef>
              <a:spcAft>
                <a:spcPct val="50000"/>
              </a:spcAft>
              <a:buClr>
                <a:schemeClr val="tx1"/>
              </a:buClr>
              <a:buChar char="•"/>
              <a:defRPr sz="2000" b="1" kern="1200">
                <a:solidFill>
                  <a:schemeClr val="tx1"/>
                </a:solidFill>
                <a:effectLst>
                  <a:outerShdw blurRad="38100" dist="38100" dir="2700000" algn="tl">
                    <a:srgbClr val="000000"/>
                  </a:outerShdw>
                </a:effectLst>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a:lstStyle>
          <a:p>
            <a:pPr marL="0" indent="0" eaLnBrk="1" hangingPunct="1">
              <a:lnSpc>
                <a:spcPct val="90000"/>
              </a:lnSpc>
              <a:buNone/>
            </a:pPr>
            <a:r>
              <a:rPr lang="en-US" dirty="0" smtClean="0">
                <a:effectLst/>
              </a:rPr>
              <a:t>Semi-structured interview with 21 “Mainstream” households in Metro </a:t>
            </a:r>
            <a:r>
              <a:rPr lang="en-US" dirty="0" smtClean="0">
                <a:effectLst/>
              </a:rPr>
              <a:t>Vancouver</a:t>
            </a:r>
            <a:endParaRPr lang="en-CA" sz="2000" b="0" dirty="0">
              <a:effectLst/>
            </a:endParaRPr>
          </a:p>
          <a:p>
            <a:pPr marL="0" indent="0" eaLnBrk="1" hangingPunct="1">
              <a:lnSpc>
                <a:spcPct val="90000"/>
              </a:lnSpc>
              <a:buNone/>
            </a:pPr>
            <a:r>
              <a:rPr lang="en-CA" b="0" dirty="0" smtClean="0">
                <a:effectLst/>
              </a:rPr>
              <a:t>The </a:t>
            </a:r>
            <a:r>
              <a:rPr lang="en-CA" b="0" dirty="0" smtClean="0">
                <a:effectLst/>
              </a:rPr>
              <a:t>majority of households (14 or 21) had trouble understanding the idea of VGI:</a:t>
            </a:r>
          </a:p>
          <a:p>
            <a:pPr marL="630237" lvl="2" indent="0">
              <a:buNone/>
            </a:pPr>
            <a:r>
              <a:rPr lang="en-CA" sz="2400" b="0" dirty="0" smtClean="0">
                <a:effectLst/>
              </a:rPr>
              <a:t>“That gets pretty </a:t>
            </a:r>
            <a:r>
              <a:rPr lang="en-CA" sz="2400" b="0" dirty="0" smtClean="0">
                <a:effectLst/>
              </a:rPr>
              <a:t>complicated”  </a:t>
            </a:r>
            <a:r>
              <a:rPr lang="en-CA" b="0" dirty="0" smtClean="0">
                <a:effectLst/>
              </a:rPr>
              <a:t>-- </a:t>
            </a:r>
            <a:r>
              <a:rPr lang="en-CA" b="0" dirty="0" smtClean="0">
                <a:effectLst/>
              </a:rPr>
              <a:t>Andreas</a:t>
            </a:r>
          </a:p>
          <a:p>
            <a:pPr marL="630237" lvl="2" indent="0">
              <a:buNone/>
            </a:pPr>
            <a:r>
              <a:rPr lang="en-CA" sz="2400" b="0" dirty="0" smtClean="0">
                <a:effectLst/>
              </a:rPr>
              <a:t>“[seems] futuristic” </a:t>
            </a:r>
            <a:r>
              <a:rPr lang="en-CA" b="0" dirty="0" smtClean="0">
                <a:effectLst/>
              </a:rPr>
              <a:t>– Clair</a:t>
            </a:r>
          </a:p>
          <a:p>
            <a:pPr marL="630237" lvl="2" indent="0">
              <a:buNone/>
            </a:pPr>
            <a:r>
              <a:rPr lang="en-CA" sz="2400" b="0" dirty="0" smtClean="0">
                <a:effectLst/>
              </a:rPr>
              <a:t>“Oh god!” </a:t>
            </a:r>
            <a:r>
              <a:rPr lang="en-CA" b="0" dirty="0" smtClean="0">
                <a:effectLst/>
              </a:rPr>
              <a:t>– Christine (in confusion) </a:t>
            </a:r>
          </a:p>
        </p:txBody>
      </p:sp>
    </p:spTree>
    <p:extLst>
      <p:ext uri="{BB962C8B-B14F-4D97-AF65-F5344CB8AC3E}">
        <p14:creationId xmlns:p14="http://schemas.microsoft.com/office/powerpoint/2010/main" val="205017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 Box 2"/>
          <p:cNvSpPr txBox="1">
            <a:spLocks noChangeArrowheads="1"/>
          </p:cNvSpPr>
          <p:nvPr/>
        </p:nvSpPr>
        <p:spPr bwMode="auto">
          <a:xfrm>
            <a:off x="5791200" y="1341438"/>
            <a:ext cx="14478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folHlink"/>
                </a:solidFill>
                <a:latin typeface="Times New Roman" charset="0"/>
              </a:defRPr>
            </a:lvl1pPr>
            <a:lvl2pPr marL="742950" indent="-285750">
              <a:defRPr sz="2000">
                <a:solidFill>
                  <a:schemeClr val="folHlink"/>
                </a:solidFill>
                <a:latin typeface="Times New Roman" charset="0"/>
              </a:defRPr>
            </a:lvl2pPr>
            <a:lvl3pPr marL="1143000" indent="-228600">
              <a:defRPr sz="2000">
                <a:solidFill>
                  <a:schemeClr val="folHlink"/>
                </a:solidFill>
                <a:latin typeface="Times New Roman" charset="0"/>
              </a:defRPr>
            </a:lvl3pPr>
            <a:lvl4pPr marL="1600200" indent="-228600">
              <a:defRPr sz="2000">
                <a:solidFill>
                  <a:schemeClr val="folHlink"/>
                </a:solidFill>
                <a:latin typeface="Times New Roman" charset="0"/>
              </a:defRPr>
            </a:lvl4pPr>
            <a:lvl5pPr marL="2057400" indent="-228600">
              <a:defRPr sz="2000">
                <a:solidFill>
                  <a:schemeClr val="folHlink"/>
                </a:solidFill>
                <a:latin typeface="Times New Roman" charset="0"/>
              </a:defRPr>
            </a:lvl5pPr>
            <a:lvl6pPr marL="2514600" indent="-228600" eaLnBrk="0" fontAlgn="base" hangingPunct="0">
              <a:spcBef>
                <a:spcPct val="50000"/>
              </a:spcBef>
              <a:spcAft>
                <a:spcPct val="0"/>
              </a:spcAft>
              <a:defRPr sz="2000">
                <a:solidFill>
                  <a:schemeClr val="folHlink"/>
                </a:solidFill>
                <a:latin typeface="Times New Roman" charset="0"/>
              </a:defRPr>
            </a:lvl6pPr>
            <a:lvl7pPr marL="2971800" indent="-228600" eaLnBrk="0" fontAlgn="base" hangingPunct="0">
              <a:spcBef>
                <a:spcPct val="50000"/>
              </a:spcBef>
              <a:spcAft>
                <a:spcPct val="0"/>
              </a:spcAft>
              <a:defRPr sz="2000">
                <a:solidFill>
                  <a:schemeClr val="folHlink"/>
                </a:solidFill>
                <a:latin typeface="Times New Roman" charset="0"/>
              </a:defRPr>
            </a:lvl7pPr>
            <a:lvl8pPr marL="3429000" indent="-228600" eaLnBrk="0" fontAlgn="base" hangingPunct="0">
              <a:spcBef>
                <a:spcPct val="50000"/>
              </a:spcBef>
              <a:spcAft>
                <a:spcPct val="0"/>
              </a:spcAft>
              <a:defRPr sz="2000">
                <a:solidFill>
                  <a:schemeClr val="folHlink"/>
                </a:solidFill>
                <a:latin typeface="Times New Roman" charset="0"/>
              </a:defRPr>
            </a:lvl8pPr>
            <a:lvl9pPr marL="3886200" indent="-228600" eaLnBrk="0" fontAlgn="base" hangingPunct="0">
              <a:spcBef>
                <a:spcPct val="50000"/>
              </a:spcBef>
              <a:spcAft>
                <a:spcPct val="0"/>
              </a:spcAft>
              <a:defRPr sz="2000">
                <a:solidFill>
                  <a:schemeClr val="folHlink"/>
                </a:solidFill>
                <a:latin typeface="Times New Roman" charset="0"/>
              </a:defRPr>
            </a:lvl9pPr>
          </a:lstStyle>
          <a:p>
            <a:pPr eaLnBrk="0" hangingPunct="0"/>
            <a:r>
              <a:rPr lang="en-US" altLang="en-US" sz="2800" smtClean="0">
                <a:solidFill>
                  <a:srgbClr val="FFF100"/>
                </a:solidFill>
                <a:latin typeface="Garamond" pitchFamily="18" charset="0"/>
              </a:rPr>
              <a:t>Symbolic</a:t>
            </a:r>
          </a:p>
        </p:txBody>
      </p:sp>
      <p:sp>
        <p:nvSpPr>
          <p:cNvPr id="37891" name="Text Box 3"/>
          <p:cNvSpPr txBox="1">
            <a:spLocks noChangeArrowheads="1"/>
          </p:cNvSpPr>
          <p:nvPr/>
        </p:nvSpPr>
        <p:spPr bwMode="auto">
          <a:xfrm>
            <a:off x="2913063" y="1341438"/>
            <a:ext cx="1658937"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folHlink"/>
                </a:solidFill>
                <a:latin typeface="Times New Roman" charset="0"/>
              </a:defRPr>
            </a:lvl1pPr>
            <a:lvl2pPr marL="742950" indent="-285750">
              <a:defRPr sz="2000">
                <a:solidFill>
                  <a:schemeClr val="folHlink"/>
                </a:solidFill>
                <a:latin typeface="Times New Roman" charset="0"/>
              </a:defRPr>
            </a:lvl2pPr>
            <a:lvl3pPr marL="1143000" indent="-228600">
              <a:defRPr sz="2000">
                <a:solidFill>
                  <a:schemeClr val="folHlink"/>
                </a:solidFill>
                <a:latin typeface="Times New Roman" charset="0"/>
              </a:defRPr>
            </a:lvl3pPr>
            <a:lvl4pPr marL="1600200" indent="-228600">
              <a:defRPr sz="2000">
                <a:solidFill>
                  <a:schemeClr val="folHlink"/>
                </a:solidFill>
                <a:latin typeface="Times New Roman" charset="0"/>
              </a:defRPr>
            </a:lvl4pPr>
            <a:lvl5pPr marL="2057400" indent="-228600">
              <a:defRPr sz="2000">
                <a:solidFill>
                  <a:schemeClr val="folHlink"/>
                </a:solidFill>
                <a:latin typeface="Times New Roman" charset="0"/>
              </a:defRPr>
            </a:lvl5pPr>
            <a:lvl6pPr marL="2514600" indent="-228600" eaLnBrk="0" fontAlgn="base" hangingPunct="0">
              <a:spcBef>
                <a:spcPct val="50000"/>
              </a:spcBef>
              <a:spcAft>
                <a:spcPct val="0"/>
              </a:spcAft>
              <a:defRPr sz="2000">
                <a:solidFill>
                  <a:schemeClr val="folHlink"/>
                </a:solidFill>
                <a:latin typeface="Times New Roman" charset="0"/>
              </a:defRPr>
            </a:lvl6pPr>
            <a:lvl7pPr marL="2971800" indent="-228600" eaLnBrk="0" fontAlgn="base" hangingPunct="0">
              <a:spcBef>
                <a:spcPct val="50000"/>
              </a:spcBef>
              <a:spcAft>
                <a:spcPct val="0"/>
              </a:spcAft>
              <a:defRPr sz="2000">
                <a:solidFill>
                  <a:schemeClr val="folHlink"/>
                </a:solidFill>
                <a:latin typeface="Times New Roman" charset="0"/>
              </a:defRPr>
            </a:lvl7pPr>
            <a:lvl8pPr marL="3429000" indent="-228600" eaLnBrk="0" fontAlgn="base" hangingPunct="0">
              <a:spcBef>
                <a:spcPct val="50000"/>
              </a:spcBef>
              <a:spcAft>
                <a:spcPct val="0"/>
              </a:spcAft>
              <a:defRPr sz="2000">
                <a:solidFill>
                  <a:schemeClr val="folHlink"/>
                </a:solidFill>
                <a:latin typeface="Times New Roman" charset="0"/>
              </a:defRPr>
            </a:lvl8pPr>
            <a:lvl9pPr marL="3886200" indent="-228600" eaLnBrk="0" fontAlgn="base" hangingPunct="0">
              <a:spcBef>
                <a:spcPct val="50000"/>
              </a:spcBef>
              <a:spcAft>
                <a:spcPct val="0"/>
              </a:spcAft>
              <a:defRPr sz="2000">
                <a:solidFill>
                  <a:schemeClr val="folHlink"/>
                </a:solidFill>
                <a:latin typeface="Times New Roman" charset="0"/>
              </a:defRPr>
            </a:lvl9pPr>
          </a:lstStyle>
          <a:p>
            <a:pPr eaLnBrk="0" hangingPunct="0"/>
            <a:r>
              <a:rPr lang="en-US" altLang="en-US" sz="2800" smtClean="0">
                <a:solidFill>
                  <a:srgbClr val="FFF100"/>
                </a:solidFill>
                <a:latin typeface="Garamond" pitchFamily="18" charset="0"/>
              </a:rPr>
              <a:t>Functional</a:t>
            </a:r>
          </a:p>
        </p:txBody>
      </p:sp>
      <p:sp>
        <p:nvSpPr>
          <p:cNvPr id="37892" name="Line 4"/>
          <p:cNvSpPr>
            <a:spLocks noChangeShapeType="1"/>
          </p:cNvSpPr>
          <p:nvPr/>
        </p:nvSpPr>
        <p:spPr bwMode="auto">
          <a:xfrm>
            <a:off x="2438400" y="1951038"/>
            <a:ext cx="5410200" cy="0"/>
          </a:xfrm>
          <a:prstGeom prst="line">
            <a:avLst/>
          </a:prstGeom>
          <a:noFill/>
          <a:ln w="31750">
            <a:solidFill>
              <a:schemeClr val="tx1"/>
            </a:solidFill>
            <a:round/>
            <a:headEnd type="triangle" w="lg" len="med"/>
            <a:tailEnd type="triangle" w="lg" len="med"/>
          </a:ln>
          <a:extLst>
            <a:ext uri="{909E8E84-426E-40DD-AFC4-6F175D3DCCD1}">
              <a14:hiddenFill xmlns:a14="http://schemas.microsoft.com/office/drawing/2010/main">
                <a:noFill/>
              </a14:hiddenFill>
            </a:ext>
          </a:extLst>
        </p:spPr>
        <p:txBody>
          <a:bodyPr/>
          <a:lstStyle/>
          <a:p>
            <a:pPr algn="l" eaLnBrk="0" hangingPunct="0">
              <a:spcBef>
                <a:spcPct val="50000"/>
              </a:spcBef>
            </a:pPr>
            <a:endParaRPr lang="en-CA" sz="2000" b="0" smtClean="0">
              <a:solidFill>
                <a:srgbClr val="FF0000"/>
              </a:solidFill>
              <a:effectLst>
                <a:outerShdw blurRad="38100" dist="38100" dir="2700000" algn="tl">
                  <a:srgbClr val="000000">
                    <a:alpha val="43137"/>
                  </a:srgbClr>
                </a:outerShdw>
              </a:effectLst>
              <a:latin typeface="Times New Roman" charset="0"/>
            </a:endParaRPr>
          </a:p>
        </p:txBody>
      </p:sp>
      <p:sp>
        <p:nvSpPr>
          <p:cNvPr id="37893" name="Line 5"/>
          <p:cNvSpPr>
            <a:spLocks noChangeShapeType="1"/>
          </p:cNvSpPr>
          <p:nvPr/>
        </p:nvSpPr>
        <p:spPr bwMode="auto">
          <a:xfrm>
            <a:off x="1981200" y="2179638"/>
            <a:ext cx="0" cy="3200400"/>
          </a:xfrm>
          <a:prstGeom prst="line">
            <a:avLst/>
          </a:prstGeom>
          <a:noFill/>
          <a:ln w="31750">
            <a:solidFill>
              <a:schemeClr val="tx1"/>
            </a:solidFill>
            <a:round/>
            <a:headEnd type="triangle" w="lg" len="med"/>
            <a:tailEnd type="triangle" w="lg" len="med"/>
          </a:ln>
          <a:extLst>
            <a:ext uri="{909E8E84-426E-40DD-AFC4-6F175D3DCCD1}">
              <a14:hiddenFill xmlns:a14="http://schemas.microsoft.com/office/drawing/2010/main">
                <a:noFill/>
              </a14:hiddenFill>
            </a:ext>
          </a:extLst>
        </p:spPr>
        <p:txBody>
          <a:bodyPr/>
          <a:lstStyle/>
          <a:p>
            <a:pPr algn="l" eaLnBrk="0" hangingPunct="0">
              <a:spcBef>
                <a:spcPct val="50000"/>
              </a:spcBef>
            </a:pPr>
            <a:endParaRPr lang="en-CA" sz="2000" b="0" smtClean="0">
              <a:solidFill>
                <a:srgbClr val="FF0000"/>
              </a:solidFill>
              <a:effectLst>
                <a:outerShdw blurRad="38100" dist="38100" dir="2700000" algn="tl">
                  <a:srgbClr val="000000">
                    <a:alpha val="43137"/>
                  </a:srgbClr>
                </a:outerShdw>
              </a:effectLst>
              <a:latin typeface="Times New Roman" charset="0"/>
            </a:endParaRPr>
          </a:p>
        </p:txBody>
      </p:sp>
      <p:sp>
        <p:nvSpPr>
          <p:cNvPr id="37894" name="Text Box 6"/>
          <p:cNvSpPr txBox="1">
            <a:spLocks noChangeArrowheads="1"/>
          </p:cNvSpPr>
          <p:nvPr/>
        </p:nvSpPr>
        <p:spPr bwMode="auto">
          <a:xfrm>
            <a:off x="228600" y="2346325"/>
            <a:ext cx="114617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folHlink"/>
                </a:solidFill>
                <a:latin typeface="Times New Roman" charset="0"/>
              </a:defRPr>
            </a:lvl1pPr>
            <a:lvl2pPr marL="742950" indent="-285750">
              <a:defRPr sz="2000">
                <a:solidFill>
                  <a:schemeClr val="folHlink"/>
                </a:solidFill>
                <a:latin typeface="Times New Roman" charset="0"/>
              </a:defRPr>
            </a:lvl2pPr>
            <a:lvl3pPr marL="1143000" indent="-228600">
              <a:defRPr sz="2000">
                <a:solidFill>
                  <a:schemeClr val="folHlink"/>
                </a:solidFill>
                <a:latin typeface="Times New Roman" charset="0"/>
              </a:defRPr>
            </a:lvl3pPr>
            <a:lvl4pPr marL="1600200" indent="-228600">
              <a:defRPr sz="2000">
                <a:solidFill>
                  <a:schemeClr val="folHlink"/>
                </a:solidFill>
                <a:latin typeface="Times New Roman" charset="0"/>
              </a:defRPr>
            </a:lvl4pPr>
            <a:lvl5pPr marL="2057400" indent="-228600">
              <a:defRPr sz="2000">
                <a:solidFill>
                  <a:schemeClr val="folHlink"/>
                </a:solidFill>
                <a:latin typeface="Times New Roman" charset="0"/>
              </a:defRPr>
            </a:lvl5pPr>
            <a:lvl6pPr marL="2514600" indent="-228600" eaLnBrk="0" fontAlgn="base" hangingPunct="0">
              <a:spcBef>
                <a:spcPct val="50000"/>
              </a:spcBef>
              <a:spcAft>
                <a:spcPct val="0"/>
              </a:spcAft>
              <a:defRPr sz="2000">
                <a:solidFill>
                  <a:schemeClr val="folHlink"/>
                </a:solidFill>
                <a:latin typeface="Times New Roman" charset="0"/>
              </a:defRPr>
            </a:lvl6pPr>
            <a:lvl7pPr marL="2971800" indent="-228600" eaLnBrk="0" fontAlgn="base" hangingPunct="0">
              <a:spcBef>
                <a:spcPct val="50000"/>
              </a:spcBef>
              <a:spcAft>
                <a:spcPct val="0"/>
              </a:spcAft>
              <a:defRPr sz="2000">
                <a:solidFill>
                  <a:schemeClr val="folHlink"/>
                </a:solidFill>
                <a:latin typeface="Times New Roman" charset="0"/>
              </a:defRPr>
            </a:lvl7pPr>
            <a:lvl8pPr marL="3429000" indent="-228600" eaLnBrk="0" fontAlgn="base" hangingPunct="0">
              <a:spcBef>
                <a:spcPct val="50000"/>
              </a:spcBef>
              <a:spcAft>
                <a:spcPct val="0"/>
              </a:spcAft>
              <a:defRPr sz="2000">
                <a:solidFill>
                  <a:schemeClr val="folHlink"/>
                </a:solidFill>
                <a:latin typeface="Times New Roman" charset="0"/>
              </a:defRPr>
            </a:lvl8pPr>
            <a:lvl9pPr marL="3886200" indent="-228600" eaLnBrk="0" fontAlgn="base" hangingPunct="0">
              <a:spcBef>
                <a:spcPct val="50000"/>
              </a:spcBef>
              <a:spcAft>
                <a:spcPct val="0"/>
              </a:spcAft>
              <a:defRPr sz="2000">
                <a:solidFill>
                  <a:schemeClr val="folHlink"/>
                </a:solidFill>
                <a:latin typeface="Times New Roman" charset="0"/>
              </a:defRPr>
            </a:lvl9pPr>
          </a:lstStyle>
          <a:p>
            <a:pPr eaLnBrk="0" hangingPunct="0"/>
            <a:r>
              <a:rPr lang="en-US" altLang="en-US" sz="2800" smtClean="0">
                <a:solidFill>
                  <a:srgbClr val="FFF100"/>
                </a:solidFill>
                <a:latin typeface="Garamond" pitchFamily="18" charset="0"/>
              </a:rPr>
              <a:t>Private</a:t>
            </a:r>
          </a:p>
        </p:txBody>
      </p:sp>
      <p:sp>
        <p:nvSpPr>
          <p:cNvPr id="37895" name="Rectangle 7"/>
          <p:cNvSpPr>
            <a:spLocks noChangeArrowheads="1"/>
          </p:cNvSpPr>
          <p:nvPr/>
        </p:nvSpPr>
        <p:spPr bwMode="auto">
          <a:xfrm>
            <a:off x="228600" y="4251325"/>
            <a:ext cx="123983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folHlink"/>
                </a:solidFill>
                <a:latin typeface="Times New Roman" charset="0"/>
              </a:defRPr>
            </a:lvl1pPr>
            <a:lvl2pPr marL="742950" indent="-285750">
              <a:defRPr sz="2000">
                <a:solidFill>
                  <a:schemeClr val="folHlink"/>
                </a:solidFill>
                <a:latin typeface="Times New Roman" charset="0"/>
              </a:defRPr>
            </a:lvl2pPr>
            <a:lvl3pPr marL="1143000" indent="-228600">
              <a:defRPr sz="2000">
                <a:solidFill>
                  <a:schemeClr val="folHlink"/>
                </a:solidFill>
                <a:latin typeface="Times New Roman" charset="0"/>
              </a:defRPr>
            </a:lvl3pPr>
            <a:lvl4pPr marL="1600200" indent="-228600">
              <a:defRPr sz="2000">
                <a:solidFill>
                  <a:schemeClr val="folHlink"/>
                </a:solidFill>
                <a:latin typeface="Times New Roman" charset="0"/>
              </a:defRPr>
            </a:lvl4pPr>
            <a:lvl5pPr marL="2057400" indent="-228600">
              <a:defRPr sz="2000">
                <a:solidFill>
                  <a:schemeClr val="folHlink"/>
                </a:solidFill>
                <a:latin typeface="Times New Roman" charset="0"/>
              </a:defRPr>
            </a:lvl5pPr>
            <a:lvl6pPr marL="2514600" indent="-228600" eaLnBrk="0" fontAlgn="base" hangingPunct="0">
              <a:spcBef>
                <a:spcPct val="50000"/>
              </a:spcBef>
              <a:spcAft>
                <a:spcPct val="0"/>
              </a:spcAft>
              <a:defRPr sz="2000">
                <a:solidFill>
                  <a:schemeClr val="folHlink"/>
                </a:solidFill>
                <a:latin typeface="Times New Roman" charset="0"/>
              </a:defRPr>
            </a:lvl6pPr>
            <a:lvl7pPr marL="2971800" indent="-228600" eaLnBrk="0" fontAlgn="base" hangingPunct="0">
              <a:spcBef>
                <a:spcPct val="50000"/>
              </a:spcBef>
              <a:spcAft>
                <a:spcPct val="0"/>
              </a:spcAft>
              <a:defRPr sz="2000">
                <a:solidFill>
                  <a:schemeClr val="folHlink"/>
                </a:solidFill>
                <a:latin typeface="Times New Roman" charset="0"/>
              </a:defRPr>
            </a:lvl7pPr>
            <a:lvl8pPr marL="3429000" indent="-228600" eaLnBrk="0" fontAlgn="base" hangingPunct="0">
              <a:spcBef>
                <a:spcPct val="50000"/>
              </a:spcBef>
              <a:spcAft>
                <a:spcPct val="0"/>
              </a:spcAft>
              <a:defRPr sz="2000">
                <a:solidFill>
                  <a:schemeClr val="folHlink"/>
                </a:solidFill>
                <a:latin typeface="Times New Roman" charset="0"/>
              </a:defRPr>
            </a:lvl8pPr>
            <a:lvl9pPr marL="3886200" indent="-228600" eaLnBrk="0" fontAlgn="base" hangingPunct="0">
              <a:spcBef>
                <a:spcPct val="50000"/>
              </a:spcBef>
              <a:spcAft>
                <a:spcPct val="0"/>
              </a:spcAft>
              <a:defRPr sz="2000">
                <a:solidFill>
                  <a:schemeClr val="folHlink"/>
                </a:solidFill>
                <a:latin typeface="Times New Roman" charset="0"/>
              </a:defRPr>
            </a:lvl9pPr>
          </a:lstStyle>
          <a:p>
            <a:pPr eaLnBrk="0" hangingPunct="0"/>
            <a:r>
              <a:rPr lang="en-US" altLang="en-US" sz="2800" smtClean="0">
                <a:solidFill>
                  <a:srgbClr val="FFF100"/>
                </a:solidFill>
                <a:latin typeface="Garamond" pitchFamily="18" charset="0"/>
              </a:rPr>
              <a:t>Societal</a:t>
            </a:r>
          </a:p>
        </p:txBody>
      </p:sp>
      <p:sp>
        <p:nvSpPr>
          <p:cNvPr id="15372" name="Rectangle 12"/>
          <p:cNvSpPr>
            <a:spLocks/>
          </p:cNvSpPr>
          <p:nvPr/>
        </p:nvSpPr>
        <p:spPr bwMode="auto">
          <a:xfrm>
            <a:off x="228600" y="298450"/>
            <a:ext cx="8739188" cy="604838"/>
          </a:xfrm>
          <a:prstGeom prst="rect">
            <a:avLst/>
          </a:prstGeom>
          <a:noFill/>
          <a:ln w="9525">
            <a:noFill/>
            <a:miter lim="800000"/>
            <a:headEnd/>
            <a:tailEnd/>
          </a:ln>
        </p:spPr>
        <p:txBody>
          <a:bodyPr/>
          <a:lstStyle/>
          <a:p>
            <a:pPr>
              <a:defRPr/>
            </a:pPr>
            <a:r>
              <a:rPr lang="en-US" sz="3200" dirty="0" smtClean="0">
                <a:solidFill>
                  <a:srgbClr val="FFFF00"/>
                </a:solidFill>
                <a:effectLst>
                  <a:outerShdw blurRad="38100" dist="38100" dir="2700000" algn="tl">
                    <a:srgbClr val="000000"/>
                  </a:outerShdw>
                </a:effectLst>
              </a:rPr>
              <a:t>Consumers are varied in their motives…</a:t>
            </a:r>
            <a:endParaRPr lang="en-US" sz="3200" u="sng" dirty="0">
              <a:solidFill>
                <a:srgbClr val="FFFF00"/>
              </a:solidFill>
              <a:effectLst>
                <a:outerShdw blurRad="38100" dist="38100" dir="2700000" algn="tl">
                  <a:srgbClr val="000000"/>
                </a:outerShdw>
              </a:effectLst>
            </a:endParaRPr>
          </a:p>
        </p:txBody>
      </p:sp>
      <p:pic>
        <p:nvPicPr>
          <p:cNvPr id="37897" name="Picture 9" descr="E-Driv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2838" y="2301875"/>
            <a:ext cx="5722937" cy="300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8" name="TextBox 10"/>
          <p:cNvSpPr txBox="1">
            <a:spLocks noChangeArrowheads="1"/>
          </p:cNvSpPr>
          <p:nvPr/>
        </p:nvSpPr>
        <p:spPr bwMode="auto">
          <a:xfrm>
            <a:off x="2917825" y="6545263"/>
            <a:ext cx="62499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folHlink"/>
                </a:solidFill>
                <a:latin typeface="Times New Roman" charset="0"/>
              </a:defRPr>
            </a:lvl1pPr>
            <a:lvl2pPr marL="742950" indent="-285750">
              <a:defRPr sz="2000">
                <a:solidFill>
                  <a:schemeClr val="folHlink"/>
                </a:solidFill>
                <a:latin typeface="Times New Roman" charset="0"/>
              </a:defRPr>
            </a:lvl2pPr>
            <a:lvl3pPr marL="1143000" indent="-228600">
              <a:defRPr sz="2000">
                <a:solidFill>
                  <a:schemeClr val="folHlink"/>
                </a:solidFill>
                <a:latin typeface="Times New Roman" charset="0"/>
              </a:defRPr>
            </a:lvl3pPr>
            <a:lvl4pPr marL="1600200" indent="-228600">
              <a:defRPr sz="2000">
                <a:solidFill>
                  <a:schemeClr val="folHlink"/>
                </a:solidFill>
                <a:latin typeface="Times New Roman" charset="0"/>
              </a:defRPr>
            </a:lvl4pPr>
            <a:lvl5pPr marL="2057400" indent="-228600">
              <a:defRPr sz="2000">
                <a:solidFill>
                  <a:schemeClr val="folHlink"/>
                </a:solidFill>
                <a:latin typeface="Times New Roman" charset="0"/>
              </a:defRPr>
            </a:lvl5pPr>
            <a:lvl6pPr marL="2514600" indent="-228600" eaLnBrk="0" fontAlgn="base" hangingPunct="0">
              <a:spcBef>
                <a:spcPct val="50000"/>
              </a:spcBef>
              <a:spcAft>
                <a:spcPct val="0"/>
              </a:spcAft>
              <a:defRPr sz="2000">
                <a:solidFill>
                  <a:schemeClr val="folHlink"/>
                </a:solidFill>
                <a:latin typeface="Times New Roman" charset="0"/>
              </a:defRPr>
            </a:lvl6pPr>
            <a:lvl7pPr marL="2971800" indent="-228600" eaLnBrk="0" fontAlgn="base" hangingPunct="0">
              <a:spcBef>
                <a:spcPct val="50000"/>
              </a:spcBef>
              <a:spcAft>
                <a:spcPct val="0"/>
              </a:spcAft>
              <a:defRPr sz="2000">
                <a:solidFill>
                  <a:schemeClr val="folHlink"/>
                </a:solidFill>
                <a:latin typeface="Times New Roman" charset="0"/>
              </a:defRPr>
            </a:lvl7pPr>
            <a:lvl8pPr marL="3429000" indent="-228600" eaLnBrk="0" fontAlgn="base" hangingPunct="0">
              <a:spcBef>
                <a:spcPct val="50000"/>
              </a:spcBef>
              <a:spcAft>
                <a:spcPct val="0"/>
              </a:spcAft>
              <a:defRPr sz="2000">
                <a:solidFill>
                  <a:schemeClr val="folHlink"/>
                </a:solidFill>
                <a:latin typeface="Times New Roman" charset="0"/>
              </a:defRPr>
            </a:lvl8pPr>
            <a:lvl9pPr marL="3886200" indent="-228600" eaLnBrk="0" fontAlgn="base" hangingPunct="0">
              <a:spcBef>
                <a:spcPct val="50000"/>
              </a:spcBef>
              <a:spcAft>
                <a:spcPct val="0"/>
              </a:spcAft>
              <a:defRPr sz="2000">
                <a:solidFill>
                  <a:schemeClr val="folHlink"/>
                </a:solidFill>
                <a:latin typeface="Times New Roman" charset="0"/>
              </a:defRPr>
            </a:lvl9pPr>
          </a:lstStyle>
          <a:p>
            <a:pPr algn="r"/>
            <a:r>
              <a:rPr lang="en-CA" altLang="en-US" sz="1400" smtClean="0">
                <a:solidFill>
                  <a:srgbClr val="FFFF00"/>
                </a:solidFill>
                <a:latin typeface="Arial" charset="0"/>
              </a:rPr>
              <a:t>Source</a:t>
            </a:r>
            <a:r>
              <a:rPr lang="en-CA" altLang="en-US" sz="1400" smtClean="0">
                <a:solidFill>
                  <a:srgbClr val="0067B1"/>
                </a:solidFill>
                <a:latin typeface="Arial" charset="0"/>
              </a:rPr>
              <a:t>: </a:t>
            </a:r>
            <a:r>
              <a:rPr lang="en-CA" altLang="en-US" sz="1400" smtClean="0">
                <a:solidFill>
                  <a:srgbClr val="FFFFFF"/>
                </a:solidFill>
                <a:latin typeface="Arial" charset="0"/>
              </a:rPr>
              <a:t>Axsen and Kurani (2012), </a:t>
            </a:r>
            <a:r>
              <a:rPr lang="en-CA" altLang="en-US" sz="1400" i="1" smtClean="0">
                <a:solidFill>
                  <a:srgbClr val="FFFFFF"/>
                </a:solidFill>
                <a:latin typeface="Arial" charset="0"/>
              </a:rPr>
              <a:t>Environment and Planning A</a:t>
            </a:r>
          </a:p>
        </p:txBody>
      </p:sp>
    </p:spTree>
    <p:extLst>
      <p:ext uri="{BB962C8B-B14F-4D97-AF65-F5344CB8AC3E}">
        <p14:creationId xmlns:p14="http://schemas.microsoft.com/office/powerpoint/2010/main" val="13028975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ChangeArrowheads="1"/>
          </p:cNvSpPr>
          <p:nvPr/>
        </p:nvSpPr>
        <p:spPr bwMode="auto">
          <a:xfrm>
            <a:off x="2362200" y="2193925"/>
            <a:ext cx="2819400" cy="16287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marL="342900" indent="-342900">
              <a:defRPr sz="2000">
                <a:solidFill>
                  <a:schemeClr val="folHlink"/>
                </a:solidFill>
                <a:latin typeface="Times New Roman" charset="0"/>
              </a:defRPr>
            </a:lvl1pPr>
            <a:lvl2pPr>
              <a:defRPr sz="2000">
                <a:solidFill>
                  <a:schemeClr val="folHlink"/>
                </a:solidFill>
                <a:latin typeface="Times New Roman" charset="0"/>
              </a:defRPr>
            </a:lvl2pPr>
            <a:lvl3pPr marL="1143000" indent="-228600">
              <a:defRPr sz="2000">
                <a:solidFill>
                  <a:schemeClr val="folHlink"/>
                </a:solidFill>
                <a:latin typeface="Times New Roman" charset="0"/>
              </a:defRPr>
            </a:lvl3pPr>
            <a:lvl4pPr marL="1600200" indent="-228600">
              <a:defRPr sz="2000">
                <a:solidFill>
                  <a:schemeClr val="folHlink"/>
                </a:solidFill>
                <a:latin typeface="Times New Roman" charset="0"/>
              </a:defRPr>
            </a:lvl4pPr>
            <a:lvl5pPr marL="2057400" indent="-228600">
              <a:defRPr sz="2000">
                <a:solidFill>
                  <a:schemeClr val="folHlink"/>
                </a:solidFill>
                <a:latin typeface="Times New Roman" charset="0"/>
              </a:defRPr>
            </a:lvl5pPr>
            <a:lvl6pPr marL="2514600" indent="-228600" eaLnBrk="0" fontAlgn="base" hangingPunct="0">
              <a:spcBef>
                <a:spcPct val="50000"/>
              </a:spcBef>
              <a:spcAft>
                <a:spcPct val="0"/>
              </a:spcAft>
              <a:defRPr sz="2000">
                <a:solidFill>
                  <a:schemeClr val="folHlink"/>
                </a:solidFill>
                <a:latin typeface="Times New Roman" charset="0"/>
              </a:defRPr>
            </a:lvl6pPr>
            <a:lvl7pPr marL="2971800" indent="-228600" eaLnBrk="0" fontAlgn="base" hangingPunct="0">
              <a:spcBef>
                <a:spcPct val="50000"/>
              </a:spcBef>
              <a:spcAft>
                <a:spcPct val="0"/>
              </a:spcAft>
              <a:defRPr sz="2000">
                <a:solidFill>
                  <a:schemeClr val="folHlink"/>
                </a:solidFill>
                <a:latin typeface="Times New Roman" charset="0"/>
              </a:defRPr>
            </a:lvl7pPr>
            <a:lvl8pPr marL="3429000" indent="-228600" eaLnBrk="0" fontAlgn="base" hangingPunct="0">
              <a:spcBef>
                <a:spcPct val="50000"/>
              </a:spcBef>
              <a:spcAft>
                <a:spcPct val="0"/>
              </a:spcAft>
              <a:defRPr sz="2000">
                <a:solidFill>
                  <a:schemeClr val="folHlink"/>
                </a:solidFill>
                <a:latin typeface="Times New Roman" charset="0"/>
              </a:defRPr>
            </a:lvl8pPr>
            <a:lvl9pPr marL="3886200" indent="-228600" eaLnBrk="0" fontAlgn="base" hangingPunct="0">
              <a:spcBef>
                <a:spcPct val="50000"/>
              </a:spcBef>
              <a:spcAft>
                <a:spcPct val="0"/>
              </a:spcAft>
              <a:defRPr sz="2000">
                <a:solidFill>
                  <a:schemeClr val="folHlink"/>
                </a:solidFill>
                <a:latin typeface="Times New Roman" charset="0"/>
              </a:defRPr>
            </a:lvl9pPr>
          </a:lstStyle>
          <a:p>
            <a:pPr lvl="1" eaLnBrk="0" hangingPunct="0"/>
            <a:r>
              <a:rPr lang="en-US" altLang="en-US" sz="2400" smtClean="0">
                <a:solidFill>
                  <a:srgbClr val="FFFFFF"/>
                </a:solidFill>
                <a:latin typeface="Garamond" pitchFamily="18" charset="0"/>
              </a:rPr>
              <a:t>What it does</a:t>
            </a:r>
          </a:p>
          <a:p>
            <a:pPr lvl="1" eaLnBrk="0" hangingPunct="0"/>
            <a:r>
              <a:rPr lang="en-US" altLang="en-US" sz="2400" smtClean="0">
                <a:solidFill>
                  <a:srgbClr val="FFFFFF"/>
                </a:solidFill>
                <a:latin typeface="Garamond" pitchFamily="18" charset="0"/>
              </a:rPr>
              <a:t>for you</a:t>
            </a:r>
          </a:p>
        </p:txBody>
      </p:sp>
      <p:sp>
        <p:nvSpPr>
          <p:cNvPr id="273411" name="Rectangle 3"/>
          <p:cNvSpPr>
            <a:spLocks noChangeArrowheads="1"/>
          </p:cNvSpPr>
          <p:nvPr/>
        </p:nvSpPr>
        <p:spPr bwMode="auto">
          <a:xfrm>
            <a:off x="5181600" y="2193925"/>
            <a:ext cx="2743200" cy="16287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marL="342900" indent="-342900">
              <a:defRPr sz="2000">
                <a:solidFill>
                  <a:schemeClr val="folHlink"/>
                </a:solidFill>
                <a:latin typeface="Times New Roman" charset="0"/>
              </a:defRPr>
            </a:lvl1pPr>
            <a:lvl2pPr>
              <a:defRPr sz="2000">
                <a:solidFill>
                  <a:schemeClr val="folHlink"/>
                </a:solidFill>
                <a:latin typeface="Times New Roman" charset="0"/>
              </a:defRPr>
            </a:lvl2pPr>
            <a:lvl3pPr marL="1143000" indent="-228600">
              <a:defRPr sz="2000">
                <a:solidFill>
                  <a:schemeClr val="folHlink"/>
                </a:solidFill>
                <a:latin typeface="Times New Roman" charset="0"/>
              </a:defRPr>
            </a:lvl3pPr>
            <a:lvl4pPr marL="1600200" indent="-228600">
              <a:defRPr sz="2000">
                <a:solidFill>
                  <a:schemeClr val="folHlink"/>
                </a:solidFill>
                <a:latin typeface="Times New Roman" charset="0"/>
              </a:defRPr>
            </a:lvl4pPr>
            <a:lvl5pPr marL="2057400" indent="-228600">
              <a:defRPr sz="2000">
                <a:solidFill>
                  <a:schemeClr val="folHlink"/>
                </a:solidFill>
                <a:latin typeface="Times New Roman" charset="0"/>
              </a:defRPr>
            </a:lvl5pPr>
            <a:lvl6pPr marL="2514600" indent="-228600" eaLnBrk="0" fontAlgn="base" hangingPunct="0">
              <a:spcBef>
                <a:spcPct val="50000"/>
              </a:spcBef>
              <a:spcAft>
                <a:spcPct val="0"/>
              </a:spcAft>
              <a:defRPr sz="2000">
                <a:solidFill>
                  <a:schemeClr val="folHlink"/>
                </a:solidFill>
                <a:latin typeface="Times New Roman" charset="0"/>
              </a:defRPr>
            </a:lvl6pPr>
            <a:lvl7pPr marL="2971800" indent="-228600" eaLnBrk="0" fontAlgn="base" hangingPunct="0">
              <a:spcBef>
                <a:spcPct val="50000"/>
              </a:spcBef>
              <a:spcAft>
                <a:spcPct val="0"/>
              </a:spcAft>
              <a:defRPr sz="2000">
                <a:solidFill>
                  <a:schemeClr val="folHlink"/>
                </a:solidFill>
                <a:latin typeface="Times New Roman" charset="0"/>
              </a:defRPr>
            </a:lvl7pPr>
            <a:lvl8pPr marL="3429000" indent="-228600" eaLnBrk="0" fontAlgn="base" hangingPunct="0">
              <a:spcBef>
                <a:spcPct val="50000"/>
              </a:spcBef>
              <a:spcAft>
                <a:spcPct val="0"/>
              </a:spcAft>
              <a:defRPr sz="2000">
                <a:solidFill>
                  <a:schemeClr val="folHlink"/>
                </a:solidFill>
                <a:latin typeface="Times New Roman" charset="0"/>
              </a:defRPr>
            </a:lvl8pPr>
            <a:lvl9pPr marL="3886200" indent="-228600" eaLnBrk="0" fontAlgn="base" hangingPunct="0">
              <a:spcBef>
                <a:spcPct val="50000"/>
              </a:spcBef>
              <a:spcAft>
                <a:spcPct val="0"/>
              </a:spcAft>
              <a:defRPr sz="2000">
                <a:solidFill>
                  <a:schemeClr val="folHlink"/>
                </a:solidFill>
                <a:latin typeface="Times New Roman" charset="0"/>
              </a:defRPr>
            </a:lvl9pPr>
          </a:lstStyle>
          <a:p>
            <a:pPr lvl="1"/>
            <a:r>
              <a:rPr lang="en-US" altLang="en-US" sz="2400" smtClean="0">
                <a:solidFill>
                  <a:srgbClr val="FFFFFF"/>
                </a:solidFill>
                <a:latin typeface="Garamond" pitchFamily="18" charset="0"/>
                <a:cs typeface="Arial" charset="0"/>
              </a:rPr>
              <a:t>What it </a:t>
            </a:r>
            <a:br>
              <a:rPr lang="en-US" altLang="en-US" sz="2400" smtClean="0">
                <a:solidFill>
                  <a:srgbClr val="FFFFFF"/>
                </a:solidFill>
                <a:latin typeface="Garamond" pitchFamily="18" charset="0"/>
                <a:cs typeface="Arial" charset="0"/>
              </a:rPr>
            </a:br>
            <a:r>
              <a:rPr lang="en-US" altLang="en-US" sz="2400" smtClean="0">
                <a:solidFill>
                  <a:srgbClr val="FFFFFF"/>
                </a:solidFill>
                <a:latin typeface="Garamond" pitchFamily="18" charset="0"/>
                <a:cs typeface="Arial" charset="0"/>
              </a:rPr>
              <a:t>represents</a:t>
            </a:r>
            <a:endParaRPr lang="en-US" altLang="en-US" sz="2400" smtClean="0">
              <a:solidFill>
                <a:srgbClr val="FFFFFF"/>
              </a:solidFill>
              <a:latin typeface="Garamond" pitchFamily="18" charset="0"/>
            </a:endParaRPr>
          </a:p>
        </p:txBody>
      </p:sp>
      <p:sp>
        <p:nvSpPr>
          <p:cNvPr id="38916" name="Text Box 4"/>
          <p:cNvSpPr txBox="1">
            <a:spLocks noChangeArrowheads="1"/>
          </p:cNvSpPr>
          <p:nvPr/>
        </p:nvSpPr>
        <p:spPr bwMode="auto">
          <a:xfrm>
            <a:off x="5791200" y="1341438"/>
            <a:ext cx="14478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folHlink"/>
                </a:solidFill>
                <a:latin typeface="Times New Roman" charset="0"/>
              </a:defRPr>
            </a:lvl1pPr>
            <a:lvl2pPr marL="742950" indent="-285750">
              <a:defRPr sz="2000">
                <a:solidFill>
                  <a:schemeClr val="folHlink"/>
                </a:solidFill>
                <a:latin typeface="Times New Roman" charset="0"/>
              </a:defRPr>
            </a:lvl2pPr>
            <a:lvl3pPr marL="1143000" indent="-228600">
              <a:defRPr sz="2000">
                <a:solidFill>
                  <a:schemeClr val="folHlink"/>
                </a:solidFill>
                <a:latin typeface="Times New Roman" charset="0"/>
              </a:defRPr>
            </a:lvl3pPr>
            <a:lvl4pPr marL="1600200" indent="-228600">
              <a:defRPr sz="2000">
                <a:solidFill>
                  <a:schemeClr val="folHlink"/>
                </a:solidFill>
                <a:latin typeface="Times New Roman" charset="0"/>
              </a:defRPr>
            </a:lvl4pPr>
            <a:lvl5pPr marL="2057400" indent="-228600">
              <a:defRPr sz="2000">
                <a:solidFill>
                  <a:schemeClr val="folHlink"/>
                </a:solidFill>
                <a:latin typeface="Times New Roman" charset="0"/>
              </a:defRPr>
            </a:lvl5pPr>
            <a:lvl6pPr marL="2514600" indent="-228600" eaLnBrk="0" fontAlgn="base" hangingPunct="0">
              <a:spcBef>
                <a:spcPct val="50000"/>
              </a:spcBef>
              <a:spcAft>
                <a:spcPct val="0"/>
              </a:spcAft>
              <a:defRPr sz="2000">
                <a:solidFill>
                  <a:schemeClr val="folHlink"/>
                </a:solidFill>
                <a:latin typeface="Times New Roman" charset="0"/>
              </a:defRPr>
            </a:lvl6pPr>
            <a:lvl7pPr marL="2971800" indent="-228600" eaLnBrk="0" fontAlgn="base" hangingPunct="0">
              <a:spcBef>
                <a:spcPct val="50000"/>
              </a:spcBef>
              <a:spcAft>
                <a:spcPct val="0"/>
              </a:spcAft>
              <a:defRPr sz="2000">
                <a:solidFill>
                  <a:schemeClr val="folHlink"/>
                </a:solidFill>
                <a:latin typeface="Times New Roman" charset="0"/>
              </a:defRPr>
            </a:lvl7pPr>
            <a:lvl8pPr marL="3429000" indent="-228600" eaLnBrk="0" fontAlgn="base" hangingPunct="0">
              <a:spcBef>
                <a:spcPct val="50000"/>
              </a:spcBef>
              <a:spcAft>
                <a:spcPct val="0"/>
              </a:spcAft>
              <a:defRPr sz="2000">
                <a:solidFill>
                  <a:schemeClr val="folHlink"/>
                </a:solidFill>
                <a:latin typeface="Times New Roman" charset="0"/>
              </a:defRPr>
            </a:lvl8pPr>
            <a:lvl9pPr marL="3886200" indent="-228600" eaLnBrk="0" fontAlgn="base" hangingPunct="0">
              <a:spcBef>
                <a:spcPct val="50000"/>
              </a:spcBef>
              <a:spcAft>
                <a:spcPct val="0"/>
              </a:spcAft>
              <a:defRPr sz="2000">
                <a:solidFill>
                  <a:schemeClr val="folHlink"/>
                </a:solidFill>
                <a:latin typeface="Times New Roman" charset="0"/>
              </a:defRPr>
            </a:lvl9pPr>
          </a:lstStyle>
          <a:p>
            <a:pPr eaLnBrk="0" hangingPunct="0"/>
            <a:r>
              <a:rPr lang="en-US" altLang="en-US" sz="2800" smtClean="0">
                <a:solidFill>
                  <a:srgbClr val="FFF100"/>
                </a:solidFill>
                <a:latin typeface="Garamond" pitchFamily="18" charset="0"/>
              </a:rPr>
              <a:t>Symbolic</a:t>
            </a:r>
          </a:p>
        </p:txBody>
      </p:sp>
      <p:sp>
        <p:nvSpPr>
          <p:cNvPr id="38917" name="Text Box 5"/>
          <p:cNvSpPr txBox="1">
            <a:spLocks noChangeArrowheads="1"/>
          </p:cNvSpPr>
          <p:nvPr/>
        </p:nvSpPr>
        <p:spPr bwMode="auto">
          <a:xfrm>
            <a:off x="2913063" y="1341438"/>
            <a:ext cx="1658937"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folHlink"/>
                </a:solidFill>
                <a:latin typeface="Times New Roman" charset="0"/>
              </a:defRPr>
            </a:lvl1pPr>
            <a:lvl2pPr marL="742950" indent="-285750">
              <a:defRPr sz="2000">
                <a:solidFill>
                  <a:schemeClr val="folHlink"/>
                </a:solidFill>
                <a:latin typeface="Times New Roman" charset="0"/>
              </a:defRPr>
            </a:lvl2pPr>
            <a:lvl3pPr marL="1143000" indent="-228600">
              <a:defRPr sz="2000">
                <a:solidFill>
                  <a:schemeClr val="folHlink"/>
                </a:solidFill>
                <a:latin typeface="Times New Roman" charset="0"/>
              </a:defRPr>
            </a:lvl3pPr>
            <a:lvl4pPr marL="1600200" indent="-228600">
              <a:defRPr sz="2000">
                <a:solidFill>
                  <a:schemeClr val="folHlink"/>
                </a:solidFill>
                <a:latin typeface="Times New Roman" charset="0"/>
              </a:defRPr>
            </a:lvl4pPr>
            <a:lvl5pPr marL="2057400" indent="-228600">
              <a:defRPr sz="2000">
                <a:solidFill>
                  <a:schemeClr val="folHlink"/>
                </a:solidFill>
                <a:latin typeface="Times New Roman" charset="0"/>
              </a:defRPr>
            </a:lvl5pPr>
            <a:lvl6pPr marL="2514600" indent="-228600" eaLnBrk="0" fontAlgn="base" hangingPunct="0">
              <a:spcBef>
                <a:spcPct val="50000"/>
              </a:spcBef>
              <a:spcAft>
                <a:spcPct val="0"/>
              </a:spcAft>
              <a:defRPr sz="2000">
                <a:solidFill>
                  <a:schemeClr val="folHlink"/>
                </a:solidFill>
                <a:latin typeface="Times New Roman" charset="0"/>
              </a:defRPr>
            </a:lvl6pPr>
            <a:lvl7pPr marL="2971800" indent="-228600" eaLnBrk="0" fontAlgn="base" hangingPunct="0">
              <a:spcBef>
                <a:spcPct val="50000"/>
              </a:spcBef>
              <a:spcAft>
                <a:spcPct val="0"/>
              </a:spcAft>
              <a:defRPr sz="2000">
                <a:solidFill>
                  <a:schemeClr val="folHlink"/>
                </a:solidFill>
                <a:latin typeface="Times New Roman" charset="0"/>
              </a:defRPr>
            </a:lvl7pPr>
            <a:lvl8pPr marL="3429000" indent="-228600" eaLnBrk="0" fontAlgn="base" hangingPunct="0">
              <a:spcBef>
                <a:spcPct val="50000"/>
              </a:spcBef>
              <a:spcAft>
                <a:spcPct val="0"/>
              </a:spcAft>
              <a:defRPr sz="2000">
                <a:solidFill>
                  <a:schemeClr val="folHlink"/>
                </a:solidFill>
                <a:latin typeface="Times New Roman" charset="0"/>
              </a:defRPr>
            </a:lvl8pPr>
            <a:lvl9pPr marL="3886200" indent="-228600" eaLnBrk="0" fontAlgn="base" hangingPunct="0">
              <a:spcBef>
                <a:spcPct val="50000"/>
              </a:spcBef>
              <a:spcAft>
                <a:spcPct val="0"/>
              </a:spcAft>
              <a:defRPr sz="2000">
                <a:solidFill>
                  <a:schemeClr val="folHlink"/>
                </a:solidFill>
                <a:latin typeface="Times New Roman" charset="0"/>
              </a:defRPr>
            </a:lvl9pPr>
          </a:lstStyle>
          <a:p>
            <a:pPr eaLnBrk="0" hangingPunct="0"/>
            <a:r>
              <a:rPr lang="en-US" altLang="en-US" sz="2800" smtClean="0">
                <a:solidFill>
                  <a:srgbClr val="FFF100"/>
                </a:solidFill>
                <a:latin typeface="Garamond" pitchFamily="18" charset="0"/>
              </a:rPr>
              <a:t>Functional</a:t>
            </a:r>
          </a:p>
        </p:txBody>
      </p:sp>
      <p:sp>
        <p:nvSpPr>
          <p:cNvPr id="38918" name="Line 6"/>
          <p:cNvSpPr>
            <a:spLocks noChangeShapeType="1"/>
          </p:cNvSpPr>
          <p:nvPr/>
        </p:nvSpPr>
        <p:spPr bwMode="auto">
          <a:xfrm>
            <a:off x="2438400" y="1965325"/>
            <a:ext cx="5410200" cy="0"/>
          </a:xfrm>
          <a:prstGeom prst="line">
            <a:avLst/>
          </a:prstGeom>
          <a:noFill/>
          <a:ln w="31750">
            <a:solidFill>
              <a:schemeClr val="tx1"/>
            </a:solidFill>
            <a:round/>
            <a:headEnd type="triangle" w="lg" len="med"/>
            <a:tailEnd type="triangle" w="lg" len="med"/>
          </a:ln>
          <a:extLst>
            <a:ext uri="{909E8E84-426E-40DD-AFC4-6F175D3DCCD1}">
              <a14:hiddenFill xmlns:a14="http://schemas.microsoft.com/office/drawing/2010/main">
                <a:noFill/>
              </a14:hiddenFill>
            </a:ext>
          </a:extLst>
        </p:spPr>
        <p:txBody>
          <a:bodyPr/>
          <a:lstStyle/>
          <a:p>
            <a:pPr algn="l" eaLnBrk="0" hangingPunct="0">
              <a:spcBef>
                <a:spcPct val="50000"/>
              </a:spcBef>
            </a:pPr>
            <a:endParaRPr lang="en-CA" sz="2000" b="0" smtClean="0">
              <a:solidFill>
                <a:srgbClr val="FF0000"/>
              </a:solidFill>
              <a:effectLst>
                <a:outerShdw blurRad="38100" dist="38100" dir="2700000" algn="tl">
                  <a:srgbClr val="000000">
                    <a:alpha val="43137"/>
                  </a:srgbClr>
                </a:outerShdw>
              </a:effectLst>
              <a:latin typeface="Times New Roman" charset="0"/>
            </a:endParaRPr>
          </a:p>
        </p:txBody>
      </p:sp>
      <p:sp>
        <p:nvSpPr>
          <p:cNvPr id="38919" name="TextBox 8"/>
          <p:cNvSpPr txBox="1">
            <a:spLocks noChangeArrowheads="1"/>
          </p:cNvSpPr>
          <p:nvPr/>
        </p:nvSpPr>
        <p:spPr bwMode="auto">
          <a:xfrm>
            <a:off x="2917825" y="6545263"/>
            <a:ext cx="62499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folHlink"/>
                </a:solidFill>
                <a:latin typeface="Times New Roman" charset="0"/>
              </a:defRPr>
            </a:lvl1pPr>
            <a:lvl2pPr marL="742950" indent="-285750">
              <a:defRPr sz="2000">
                <a:solidFill>
                  <a:schemeClr val="folHlink"/>
                </a:solidFill>
                <a:latin typeface="Times New Roman" charset="0"/>
              </a:defRPr>
            </a:lvl2pPr>
            <a:lvl3pPr marL="1143000" indent="-228600">
              <a:defRPr sz="2000">
                <a:solidFill>
                  <a:schemeClr val="folHlink"/>
                </a:solidFill>
                <a:latin typeface="Times New Roman" charset="0"/>
              </a:defRPr>
            </a:lvl3pPr>
            <a:lvl4pPr marL="1600200" indent="-228600">
              <a:defRPr sz="2000">
                <a:solidFill>
                  <a:schemeClr val="folHlink"/>
                </a:solidFill>
                <a:latin typeface="Times New Roman" charset="0"/>
              </a:defRPr>
            </a:lvl4pPr>
            <a:lvl5pPr marL="2057400" indent="-228600">
              <a:defRPr sz="2000">
                <a:solidFill>
                  <a:schemeClr val="folHlink"/>
                </a:solidFill>
                <a:latin typeface="Times New Roman" charset="0"/>
              </a:defRPr>
            </a:lvl5pPr>
            <a:lvl6pPr marL="2514600" indent="-228600" eaLnBrk="0" fontAlgn="base" hangingPunct="0">
              <a:spcBef>
                <a:spcPct val="50000"/>
              </a:spcBef>
              <a:spcAft>
                <a:spcPct val="0"/>
              </a:spcAft>
              <a:defRPr sz="2000">
                <a:solidFill>
                  <a:schemeClr val="folHlink"/>
                </a:solidFill>
                <a:latin typeface="Times New Roman" charset="0"/>
              </a:defRPr>
            </a:lvl6pPr>
            <a:lvl7pPr marL="2971800" indent="-228600" eaLnBrk="0" fontAlgn="base" hangingPunct="0">
              <a:spcBef>
                <a:spcPct val="50000"/>
              </a:spcBef>
              <a:spcAft>
                <a:spcPct val="0"/>
              </a:spcAft>
              <a:defRPr sz="2000">
                <a:solidFill>
                  <a:schemeClr val="folHlink"/>
                </a:solidFill>
                <a:latin typeface="Times New Roman" charset="0"/>
              </a:defRPr>
            </a:lvl7pPr>
            <a:lvl8pPr marL="3429000" indent="-228600" eaLnBrk="0" fontAlgn="base" hangingPunct="0">
              <a:spcBef>
                <a:spcPct val="50000"/>
              </a:spcBef>
              <a:spcAft>
                <a:spcPct val="0"/>
              </a:spcAft>
              <a:defRPr sz="2000">
                <a:solidFill>
                  <a:schemeClr val="folHlink"/>
                </a:solidFill>
                <a:latin typeface="Times New Roman" charset="0"/>
              </a:defRPr>
            </a:lvl8pPr>
            <a:lvl9pPr marL="3886200" indent="-228600" eaLnBrk="0" fontAlgn="base" hangingPunct="0">
              <a:spcBef>
                <a:spcPct val="50000"/>
              </a:spcBef>
              <a:spcAft>
                <a:spcPct val="0"/>
              </a:spcAft>
              <a:defRPr sz="2000">
                <a:solidFill>
                  <a:schemeClr val="folHlink"/>
                </a:solidFill>
                <a:latin typeface="Times New Roman" charset="0"/>
              </a:defRPr>
            </a:lvl9pPr>
          </a:lstStyle>
          <a:p>
            <a:pPr algn="r"/>
            <a:r>
              <a:rPr lang="en-CA" altLang="en-US" sz="1400" smtClean="0">
                <a:solidFill>
                  <a:srgbClr val="FFFF00"/>
                </a:solidFill>
                <a:latin typeface="Arial" charset="0"/>
              </a:rPr>
              <a:t>Source</a:t>
            </a:r>
            <a:r>
              <a:rPr lang="en-CA" altLang="en-US" sz="1400" smtClean="0">
                <a:solidFill>
                  <a:srgbClr val="0067B1"/>
                </a:solidFill>
                <a:latin typeface="Arial" charset="0"/>
              </a:rPr>
              <a:t>: </a:t>
            </a:r>
            <a:r>
              <a:rPr lang="en-CA" altLang="en-US" sz="1400" smtClean="0">
                <a:solidFill>
                  <a:srgbClr val="FFFFFF"/>
                </a:solidFill>
                <a:latin typeface="Arial" charset="0"/>
              </a:rPr>
              <a:t>Axsen and Kurani (2012), </a:t>
            </a:r>
            <a:r>
              <a:rPr lang="en-CA" altLang="en-US" sz="1400" i="1" smtClean="0">
                <a:solidFill>
                  <a:srgbClr val="FFFFFF"/>
                </a:solidFill>
                <a:latin typeface="Arial" charset="0"/>
              </a:rPr>
              <a:t>Environment and Planning A</a:t>
            </a:r>
          </a:p>
        </p:txBody>
      </p:sp>
      <p:sp>
        <p:nvSpPr>
          <p:cNvPr id="9" name="Rectangle 12"/>
          <p:cNvSpPr>
            <a:spLocks/>
          </p:cNvSpPr>
          <p:nvPr/>
        </p:nvSpPr>
        <p:spPr bwMode="auto">
          <a:xfrm>
            <a:off x="228600" y="298450"/>
            <a:ext cx="8739188" cy="604838"/>
          </a:xfrm>
          <a:prstGeom prst="rect">
            <a:avLst/>
          </a:prstGeom>
          <a:noFill/>
          <a:ln w="9525">
            <a:noFill/>
            <a:miter lim="800000"/>
            <a:headEnd/>
            <a:tailEnd/>
          </a:ln>
        </p:spPr>
        <p:txBody>
          <a:bodyPr/>
          <a:lstStyle/>
          <a:p>
            <a:pPr>
              <a:defRPr/>
            </a:pPr>
            <a:r>
              <a:rPr lang="en-US" sz="3200" dirty="0" smtClean="0">
                <a:solidFill>
                  <a:srgbClr val="FFFF00"/>
                </a:solidFill>
                <a:effectLst>
                  <a:outerShdw blurRad="38100" dist="38100" dir="2700000" algn="tl">
                    <a:srgbClr val="000000"/>
                  </a:outerShdw>
                </a:effectLst>
              </a:rPr>
              <a:t>Consumers are varied in their motives…</a:t>
            </a:r>
            <a:endParaRPr lang="en-US" sz="3200" u="sng" dirty="0">
              <a:solidFill>
                <a:srgbClr val="FFFF00"/>
              </a:solidFill>
              <a:effectLst>
                <a:outerShdw blurRad="38100" dist="38100" dir="2700000" algn="tl">
                  <a:srgbClr val="000000"/>
                </a:outerShdw>
              </a:effectLst>
            </a:endParaRPr>
          </a:p>
        </p:txBody>
      </p:sp>
    </p:spTree>
    <p:extLst>
      <p:ext uri="{BB962C8B-B14F-4D97-AF65-F5344CB8AC3E}">
        <p14:creationId xmlns:p14="http://schemas.microsoft.com/office/powerpoint/2010/main" val="377965571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34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34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ChangeArrowheads="1"/>
          </p:cNvSpPr>
          <p:nvPr/>
        </p:nvSpPr>
        <p:spPr bwMode="auto">
          <a:xfrm>
            <a:off x="2362200" y="2192338"/>
            <a:ext cx="2819400" cy="16287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marL="342900" indent="-342900">
              <a:defRPr sz="2000">
                <a:solidFill>
                  <a:schemeClr val="folHlink"/>
                </a:solidFill>
                <a:latin typeface="Times New Roman" charset="0"/>
              </a:defRPr>
            </a:lvl1pPr>
            <a:lvl2pPr>
              <a:defRPr sz="2000">
                <a:solidFill>
                  <a:schemeClr val="folHlink"/>
                </a:solidFill>
                <a:latin typeface="Times New Roman" charset="0"/>
              </a:defRPr>
            </a:lvl2pPr>
            <a:lvl3pPr marL="1143000" indent="-228600">
              <a:defRPr sz="2000">
                <a:solidFill>
                  <a:schemeClr val="folHlink"/>
                </a:solidFill>
                <a:latin typeface="Times New Roman" charset="0"/>
              </a:defRPr>
            </a:lvl3pPr>
            <a:lvl4pPr marL="1600200" indent="-228600">
              <a:defRPr sz="2000">
                <a:solidFill>
                  <a:schemeClr val="folHlink"/>
                </a:solidFill>
                <a:latin typeface="Times New Roman" charset="0"/>
              </a:defRPr>
            </a:lvl4pPr>
            <a:lvl5pPr marL="2057400" indent="-228600">
              <a:defRPr sz="2000">
                <a:solidFill>
                  <a:schemeClr val="folHlink"/>
                </a:solidFill>
                <a:latin typeface="Times New Roman" charset="0"/>
              </a:defRPr>
            </a:lvl5pPr>
            <a:lvl6pPr marL="2514600" indent="-228600" eaLnBrk="0" fontAlgn="base" hangingPunct="0">
              <a:spcBef>
                <a:spcPct val="50000"/>
              </a:spcBef>
              <a:spcAft>
                <a:spcPct val="0"/>
              </a:spcAft>
              <a:defRPr sz="2000">
                <a:solidFill>
                  <a:schemeClr val="folHlink"/>
                </a:solidFill>
                <a:latin typeface="Times New Roman" charset="0"/>
              </a:defRPr>
            </a:lvl6pPr>
            <a:lvl7pPr marL="2971800" indent="-228600" eaLnBrk="0" fontAlgn="base" hangingPunct="0">
              <a:spcBef>
                <a:spcPct val="50000"/>
              </a:spcBef>
              <a:spcAft>
                <a:spcPct val="0"/>
              </a:spcAft>
              <a:defRPr sz="2000">
                <a:solidFill>
                  <a:schemeClr val="folHlink"/>
                </a:solidFill>
                <a:latin typeface="Times New Roman" charset="0"/>
              </a:defRPr>
            </a:lvl7pPr>
            <a:lvl8pPr marL="3429000" indent="-228600" eaLnBrk="0" fontAlgn="base" hangingPunct="0">
              <a:spcBef>
                <a:spcPct val="50000"/>
              </a:spcBef>
              <a:spcAft>
                <a:spcPct val="0"/>
              </a:spcAft>
              <a:defRPr sz="2000">
                <a:solidFill>
                  <a:schemeClr val="folHlink"/>
                </a:solidFill>
                <a:latin typeface="Times New Roman" charset="0"/>
              </a:defRPr>
            </a:lvl8pPr>
            <a:lvl9pPr marL="3886200" indent="-228600" eaLnBrk="0" fontAlgn="base" hangingPunct="0">
              <a:spcBef>
                <a:spcPct val="50000"/>
              </a:spcBef>
              <a:spcAft>
                <a:spcPct val="0"/>
              </a:spcAft>
              <a:defRPr sz="2000">
                <a:solidFill>
                  <a:schemeClr val="folHlink"/>
                </a:solidFill>
                <a:latin typeface="Times New Roman" charset="0"/>
              </a:defRPr>
            </a:lvl9pPr>
          </a:lstStyle>
          <a:p>
            <a:pPr lvl="1" eaLnBrk="0" hangingPunct="0"/>
            <a:r>
              <a:rPr lang="en-US" altLang="en-US" sz="2400" smtClean="0">
                <a:solidFill>
                  <a:srgbClr val="FFFFFF"/>
                </a:solidFill>
                <a:latin typeface="Garamond" pitchFamily="18" charset="0"/>
              </a:rPr>
              <a:t>What it does</a:t>
            </a:r>
          </a:p>
          <a:p>
            <a:pPr lvl="1" eaLnBrk="0" hangingPunct="0"/>
            <a:r>
              <a:rPr lang="en-US" altLang="en-US" sz="2400" smtClean="0">
                <a:solidFill>
                  <a:srgbClr val="FFFFFF"/>
                </a:solidFill>
                <a:latin typeface="Garamond" pitchFamily="18" charset="0"/>
              </a:rPr>
              <a:t>for you</a:t>
            </a:r>
          </a:p>
        </p:txBody>
      </p:sp>
      <p:sp>
        <p:nvSpPr>
          <p:cNvPr id="39939" name="Rectangle 3"/>
          <p:cNvSpPr>
            <a:spLocks noChangeArrowheads="1"/>
          </p:cNvSpPr>
          <p:nvPr/>
        </p:nvSpPr>
        <p:spPr bwMode="auto">
          <a:xfrm>
            <a:off x="5181600" y="2192338"/>
            <a:ext cx="2743200" cy="16287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marL="342900" indent="-342900">
              <a:defRPr sz="2000">
                <a:solidFill>
                  <a:schemeClr val="folHlink"/>
                </a:solidFill>
                <a:latin typeface="Times New Roman" charset="0"/>
              </a:defRPr>
            </a:lvl1pPr>
            <a:lvl2pPr>
              <a:defRPr sz="2000">
                <a:solidFill>
                  <a:schemeClr val="folHlink"/>
                </a:solidFill>
                <a:latin typeface="Times New Roman" charset="0"/>
              </a:defRPr>
            </a:lvl2pPr>
            <a:lvl3pPr marL="1143000" indent="-228600">
              <a:defRPr sz="2000">
                <a:solidFill>
                  <a:schemeClr val="folHlink"/>
                </a:solidFill>
                <a:latin typeface="Times New Roman" charset="0"/>
              </a:defRPr>
            </a:lvl3pPr>
            <a:lvl4pPr marL="1600200" indent="-228600">
              <a:defRPr sz="2000">
                <a:solidFill>
                  <a:schemeClr val="folHlink"/>
                </a:solidFill>
                <a:latin typeface="Times New Roman" charset="0"/>
              </a:defRPr>
            </a:lvl4pPr>
            <a:lvl5pPr marL="2057400" indent="-228600">
              <a:defRPr sz="2000">
                <a:solidFill>
                  <a:schemeClr val="folHlink"/>
                </a:solidFill>
                <a:latin typeface="Times New Roman" charset="0"/>
              </a:defRPr>
            </a:lvl5pPr>
            <a:lvl6pPr marL="2514600" indent="-228600" eaLnBrk="0" fontAlgn="base" hangingPunct="0">
              <a:spcBef>
                <a:spcPct val="50000"/>
              </a:spcBef>
              <a:spcAft>
                <a:spcPct val="0"/>
              </a:spcAft>
              <a:defRPr sz="2000">
                <a:solidFill>
                  <a:schemeClr val="folHlink"/>
                </a:solidFill>
                <a:latin typeface="Times New Roman" charset="0"/>
              </a:defRPr>
            </a:lvl6pPr>
            <a:lvl7pPr marL="2971800" indent="-228600" eaLnBrk="0" fontAlgn="base" hangingPunct="0">
              <a:spcBef>
                <a:spcPct val="50000"/>
              </a:spcBef>
              <a:spcAft>
                <a:spcPct val="0"/>
              </a:spcAft>
              <a:defRPr sz="2000">
                <a:solidFill>
                  <a:schemeClr val="folHlink"/>
                </a:solidFill>
                <a:latin typeface="Times New Roman" charset="0"/>
              </a:defRPr>
            </a:lvl7pPr>
            <a:lvl8pPr marL="3429000" indent="-228600" eaLnBrk="0" fontAlgn="base" hangingPunct="0">
              <a:spcBef>
                <a:spcPct val="50000"/>
              </a:spcBef>
              <a:spcAft>
                <a:spcPct val="0"/>
              </a:spcAft>
              <a:defRPr sz="2000">
                <a:solidFill>
                  <a:schemeClr val="folHlink"/>
                </a:solidFill>
                <a:latin typeface="Times New Roman" charset="0"/>
              </a:defRPr>
            </a:lvl8pPr>
            <a:lvl9pPr marL="3886200" indent="-228600" eaLnBrk="0" fontAlgn="base" hangingPunct="0">
              <a:spcBef>
                <a:spcPct val="50000"/>
              </a:spcBef>
              <a:spcAft>
                <a:spcPct val="0"/>
              </a:spcAft>
              <a:defRPr sz="2000">
                <a:solidFill>
                  <a:schemeClr val="folHlink"/>
                </a:solidFill>
                <a:latin typeface="Times New Roman" charset="0"/>
              </a:defRPr>
            </a:lvl9pPr>
          </a:lstStyle>
          <a:p>
            <a:pPr lvl="1"/>
            <a:r>
              <a:rPr lang="en-US" altLang="en-US" sz="2400" smtClean="0">
                <a:solidFill>
                  <a:srgbClr val="FFFFFF"/>
                </a:solidFill>
                <a:latin typeface="Garamond" pitchFamily="18" charset="0"/>
                <a:cs typeface="Arial" charset="0"/>
              </a:rPr>
              <a:t>What it </a:t>
            </a:r>
            <a:br>
              <a:rPr lang="en-US" altLang="en-US" sz="2400" smtClean="0">
                <a:solidFill>
                  <a:srgbClr val="FFFFFF"/>
                </a:solidFill>
                <a:latin typeface="Garamond" pitchFamily="18" charset="0"/>
                <a:cs typeface="Arial" charset="0"/>
              </a:rPr>
            </a:br>
            <a:r>
              <a:rPr lang="en-US" altLang="en-US" sz="2400" smtClean="0">
                <a:solidFill>
                  <a:srgbClr val="FFFFFF"/>
                </a:solidFill>
                <a:latin typeface="Garamond" pitchFamily="18" charset="0"/>
                <a:cs typeface="Arial" charset="0"/>
              </a:rPr>
              <a:t>represents</a:t>
            </a:r>
            <a:endParaRPr lang="en-US" altLang="en-US" sz="2400" smtClean="0">
              <a:solidFill>
                <a:srgbClr val="FFFFFF"/>
              </a:solidFill>
              <a:latin typeface="Garamond" pitchFamily="18" charset="0"/>
            </a:endParaRPr>
          </a:p>
        </p:txBody>
      </p:sp>
      <p:sp>
        <p:nvSpPr>
          <p:cNvPr id="39940" name="Text Box 4"/>
          <p:cNvSpPr txBox="1">
            <a:spLocks noChangeArrowheads="1"/>
          </p:cNvSpPr>
          <p:nvPr/>
        </p:nvSpPr>
        <p:spPr bwMode="auto">
          <a:xfrm>
            <a:off x="5791200" y="1341438"/>
            <a:ext cx="14478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folHlink"/>
                </a:solidFill>
                <a:latin typeface="Times New Roman" charset="0"/>
              </a:defRPr>
            </a:lvl1pPr>
            <a:lvl2pPr marL="742950" indent="-285750">
              <a:defRPr sz="2000">
                <a:solidFill>
                  <a:schemeClr val="folHlink"/>
                </a:solidFill>
                <a:latin typeface="Times New Roman" charset="0"/>
              </a:defRPr>
            </a:lvl2pPr>
            <a:lvl3pPr marL="1143000" indent="-228600">
              <a:defRPr sz="2000">
                <a:solidFill>
                  <a:schemeClr val="folHlink"/>
                </a:solidFill>
                <a:latin typeface="Times New Roman" charset="0"/>
              </a:defRPr>
            </a:lvl3pPr>
            <a:lvl4pPr marL="1600200" indent="-228600">
              <a:defRPr sz="2000">
                <a:solidFill>
                  <a:schemeClr val="folHlink"/>
                </a:solidFill>
                <a:latin typeface="Times New Roman" charset="0"/>
              </a:defRPr>
            </a:lvl4pPr>
            <a:lvl5pPr marL="2057400" indent="-228600">
              <a:defRPr sz="2000">
                <a:solidFill>
                  <a:schemeClr val="folHlink"/>
                </a:solidFill>
                <a:latin typeface="Times New Roman" charset="0"/>
              </a:defRPr>
            </a:lvl5pPr>
            <a:lvl6pPr marL="2514600" indent="-228600" eaLnBrk="0" fontAlgn="base" hangingPunct="0">
              <a:spcBef>
                <a:spcPct val="50000"/>
              </a:spcBef>
              <a:spcAft>
                <a:spcPct val="0"/>
              </a:spcAft>
              <a:defRPr sz="2000">
                <a:solidFill>
                  <a:schemeClr val="folHlink"/>
                </a:solidFill>
                <a:latin typeface="Times New Roman" charset="0"/>
              </a:defRPr>
            </a:lvl6pPr>
            <a:lvl7pPr marL="2971800" indent="-228600" eaLnBrk="0" fontAlgn="base" hangingPunct="0">
              <a:spcBef>
                <a:spcPct val="50000"/>
              </a:spcBef>
              <a:spcAft>
                <a:spcPct val="0"/>
              </a:spcAft>
              <a:defRPr sz="2000">
                <a:solidFill>
                  <a:schemeClr val="folHlink"/>
                </a:solidFill>
                <a:latin typeface="Times New Roman" charset="0"/>
              </a:defRPr>
            </a:lvl7pPr>
            <a:lvl8pPr marL="3429000" indent="-228600" eaLnBrk="0" fontAlgn="base" hangingPunct="0">
              <a:spcBef>
                <a:spcPct val="50000"/>
              </a:spcBef>
              <a:spcAft>
                <a:spcPct val="0"/>
              </a:spcAft>
              <a:defRPr sz="2000">
                <a:solidFill>
                  <a:schemeClr val="folHlink"/>
                </a:solidFill>
                <a:latin typeface="Times New Roman" charset="0"/>
              </a:defRPr>
            </a:lvl8pPr>
            <a:lvl9pPr marL="3886200" indent="-228600" eaLnBrk="0" fontAlgn="base" hangingPunct="0">
              <a:spcBef>
                <a:spcPct val="50000"/>
              </a:spcBef>
              <a:spcAft>
                <a:spcPct val="0"/>
              </a:spcAft>
              <a:defRPr sz="2000">
                <a:solidFill>
                  <a:schemeClr val="folHlink"/>
                </a:solidFill>
                <a:latin typeface="Times New Roman" charset="0"/>
              </a:defRPr>
            </a:lvl9pPr>
          </a:lstStyle>
          <a:p>
            <a:pPr eaLnBrk="0" hangingPunct="0"/>
            <a:r>
              <a:rPr lang="en-US" altLang="en-US" sz="2800" smtClean="0">
                <a:solidFill>
                  <a:srgbClr val="FFF100"/>
                </a:solidFill>
                <a:latin typeface="Garamond" pitchFamily="18" charset="0"/>
              </a:rPr>
              <a:t>Symbolic</a:t>
            </a:r>
          </a:p>
        </p:txBody>
      </p:sp>
      <p:sp>
        <p:nvSpPr>
          <p:cNvPr id="39941" name="Text Box 5"/>
          <p:cNvSpPr txBox="1">
            <a:spLocks noChangeArrowheads="1"/>
          </p:cNvSpPr>
          <p:nvPr/>
        </p:nvSpPr>
        <p:spPr bwMode="auto">
          <a:xfrm>
            <a:off x="2913063" y="1341438"/>
            <a:ext cx="1658937"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folHlink"/>
                </a:solidFill>
                <a:latin typeface="Times New Roman" charset="0"/>
              </a:defRPr>
            </a:lvl1pPr>
            <a:lvl2pPr marL="742950" indent="-285750">
              <a:defRPr sz="2000">
                <a:solidFill>
                  <a:schemeClr val="folHlink"/>
                </a:solidFill>
                <a:latin typeface="Times New Roman" charset="0"/>
              </a:defRPr>
            </a:lvl2pPr>
            <a:lvl3pPr marL="1143000" indent="-228600">
              <a:defRPr sz="2000">
                <a:solidFill>
                  <a:schemeClr val="folHlink"/>
                </a:solidFill>
                <a:latin typeface="Times New Roman" charset="0"/>
              </a:defRPr>
            </a:lvl3pPr>
            <a:lvl4pPr marL="1600200" indent="-228600">
              <a:defRPr sz="2000">
                <a:solidFill>
                  <a:schemeClr val="folHlink"/>
                </a:solidFill>
                <a:latin typeface="Times New Roman" charset="0"/>
              </a:defRPr>
            </a:lvl4pPr>
            <a:lvl5pPr marL="2057400" indent="-228600">
              <a:defRPr sz="2000">
                <a:solidFill>
                  <a:schemeClr val="folHlink"/>
                </a:solidFill>
                <a:latin typeface="Times New Roman" charset="0"/>
              </a:defRPr>
            </a:lvl5pPr>
            <a:lvl6pPr marL="2514600" indent="-228600" eaLnBrk="0" fontAlgn="base" hangingPunct="0">
              <a:spcBef>
                <a:spcPct val="50000"/>
              </a:spcBef>
              <a:spcAft>
                <a:spcPct val="0"/>
              </a:spcAft>
              <a:defRPr sz="2000">
                <a:solidFill>
                  <a:schemeClr val="folHlink"/>
                </a:solidFill>
                <a:latin typeface="Times New Roman" charset="0"/>
              </a:defRPr>
            </a:lvl6pPr>
            <a:lvl7pPr marL="2971800" indent="-228600" eaLnBrk="0" fontAlgn="base" hangingPunct="0">
              <a:spcBef>
                <a:spcPct val="50000"/>
              </a:spcBef>
              <a:spcAft>
                <a:spcPct val="0"/>
              </a:spcAft>
              <a:defRPr sz="2000">
                <a:solidFill>
                  <a:schemeClr val="folHlink"/>
                </a:solidFill>
                <a:latin typeface="Times New Roman" charset="0"/>
              </a:defRPr>
            </a:lvl7pPr>
            <a:lvl8pPr marL="3429000" indent="-228600" eaLnBrk="0" fontAlgn="base" hangingPunct="0">
              <a:spcBef>
                <a:spcPct val="50000"/>
              </a:spcBef>
              <a:spcAft>
                <a:spcPct val="0"/>
              </a:spcAft>
              <a:defRPr sz="2000">
                <a:solidFill>
                  <a:schemeClr val="folHlink"/>
                </a:solidFill>
                <a:latin typeface="Times New Roman" charset="0"/>
              </a:defRPr>
            </a:lvl8pPr>
            <a:lvl9pPr marL="3886200" indent="-228600" eaLnBrk="0" fontAlgn="base" hangingPunct="0">
              <a:spcBef>
                <a:spcPct val="50000"/>
              </a:spcBef>
              <a:spcAft>
                <a:spcPct val="0"/>
              </a:spcAft>
              <a:defRPr sz="2000">
                <a:solidFill>
                  <a:schemeClr val="folHlink"/>
                </a:solidFill>
                <a:latin typeface="Times New Roman" charset="0"/>
              </a:defRPr>
            </a:lvl9pPr>
          </a:lstStyle>
          <a:p>
            <a:pPr eaLnBrk="0" hangingPunct="0"/>
            <a:r>
              <a:rPr lang="en-US" altLang="en-US" sz="2800" smtClean="0">
                <a:solidFill>
                  <a:srgbClr val="FFF100"/>
                </a:solidFill>
                <a:latin typeface="Garamond" pitchFamily="18" charset="0"/>
              </a:rPr>
              <a:t>Functional</a:t>
            </a:r>
          </a:p>
        </p:txBody>
      </p:sp>
      <p:sp>
        <p:nvSpPr>
          <p:cNvPr id="39942" name="Line 6"/>
          <p:cNvSpPr>
            <a:spLocks noChangeShapeType="1"/>
          </p:cNvSpPr>
          <p:nvPr/>
        </p:nvSpPr>
        <p:spPr bwMode="auto">
          <a:xfrm>
            <a:off x="2438400" y="1963738"/>
            <a:ext cx="5410200" cy="0"/>
          </a:xfrm>
          <a:prstGeom prst="line">
            <a:avLst/>
          </a:prstGeom>
          <a:noFill/>
          <a:ln w="31750">
            <a:solidFill>
              <a:schemeClr val="tx1"/>
            </a:solidFill>
            <a:round/>
            <a:headEnd type="triangle" w="lg" len="med"/>
            <a:tailEnd type="triangle" w="lg" len="med"/>
          </a:ln>
          <a:extLst>
            <a:ext uri="{909E8E84-426E-40DD-AFC4-6F175D3DCCD1}">
              <a14:hiddenFill xmlns:a14="http://schemas.microsoft.com/office/drawing/2010/main">
                <a:noFill/>
              </a14:hiddenFill>
            </a:ext>
          </a:extLst>
        </p:spPr>
        <p:txBody>
          <a:bodyPr/>
          <a:lstStyle/>
          <a:p>
            <a:pPr algn="l" eaLnBrk="0" hangingPunct="0">
              <a:spcBef>
                <a:spcPct val="50000"/>
              </a:spcBef>
            </a:pPr>
            <a:endParaRPr lang="en-CA" sz="2000" b="0" smtClean="0">
              <a:solidFill>
                <a:srgbClr val="FF0000"/>
              </a:solidFill>
              <a:effectLst>
                <a:outerShdw blurRad="38100" dist="38100" dir="2700000" algn="tl">
                  <a:srgbClr val="000000">
                    <a:alpha val="43137"/>
                  </a:srgbClr>
                </a:outerShdw>
              </a:effectLst>
              <a:latin typeface="Times New Roman" charset="0"/>
            </a:endParaRPr>
          </a:p>
        </p:txBody>
      </p:sp>
      <p:sp>
        <p:nvSpPr>
          <p:cNvPr id="39943" name="Line 7"/>
          <p:cNvSpPr>
            <a:spLocks noChangeShapeType="1"/>
          </p:cNvSpPr>
          <p:nvPr/>
        </p:nvSpPr>
        <p:spPr bwMode="auto">
          <a:xfrm>
            <a:off x="1981200" y="2192338"/>
            <a:ext cx="0" cy="3200400"/>
          </a:xfrm>
          <a:prstGeom prst="line">
            <a:avLst/>
          </a:prstGeom>
          <a:noFill/>
          <a:ln w="31750">
            <a:solidFill>
              <a:schemeClr val="tx1"/>
            </a:solidFill>
            <a:round/>
            <a:headEnd type="triangle" w="lg" len="med"/>
            <a:tailEnd type="triangle" w="lg" len="med"/>
          </a:ln>
          <a:extLst>
            <a:ext uri="{909E8E84-426E-40DD-AFC4-6F175D3DCCD1}">
              <a14:hiddenFill xmlns:a14="http://schemas.microsoft.com/office/drawing/2010/main">
                <a:noFill/>
              </a14:hiddenFill>
            </a:ext>
          </a:extLst>
        </p:spPr>
        <p:txBody>
          <a:bodyPr/>
          <a:lstStyle/>
          <a:p>
            <a:pPr algn="l" eaLnBrk="0" hangingPunct="0">
              <a:spcBef>
                <a:spcPct val="50000"/>
              </a:spcBef>
            </a:pPr>
            <a:endParaRPr lang="en-CA" sz="2000" b="0" smtClean="0">
              <a:solidFill>
                <a:srgbClr val="FF0000"/>
              </a:solidFill>
              <a:effectLst>
                <a:outerShdw blurRad="38100" dist="38100" dir="2700000" algn="tl">
                  <a:srgbClr val="000000">
                    <a:alpha val="43137"/>
                  </a:srgbClr>
                </a:outerShdw>
              </a:effectLst>
              <a:latin typeface="Times New Roman" charset="0"/>
            </a:endParaRPr>
          </a:p>
        </p:txBody>
      </p:sp>
      <p:sp>
        <p:nvSpPr>
          <p:cNvPr id="39944" name="Text Box 8"/>
          <p:cNvSpPr txBox="1">
            <a:spLocks noChangeArrowheads="1"/>
          </p:cNvSpPr>
          <p:nvPr/>
        </p:nvSpPr>
        <p:spPr bwMode="auto">
          <a:xfrm>
            <a:off x="228600" y="2359025"/>
            <a:ext cx="114617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folHlink"/>
                </a:solidFill>
                <a:latin typeface="Times New Roman" charset="0"/>
              </a:defRPr>
            </a:lvl1pPr>
            <a:lvl2pPr marL="742950" indent="-285750">
              <a:defRPr sz="2000">
                <a:solidFill>
                  <a:schemeClr val="folHlink"/>
                </a:solidFill>
                <a:latin typeface="Times New Roman" charset="0"/>
              </a:defRPr>
            </a:lvl2pPr>
            <a:lvl3pPr marL="1143000" indent="-228600">
              <a:defRPr sz="2000">
                <a:solidFill>
                  <a:schemeClr val="folHlink"/>
                </a:solidFill>
                <a:latin typeface="Times New Roman" charset="0"/>
              </a:defRPr>
            </a:lvl3pPr>
            <a:lvl4pPr marL="1600200" indent="-228600">
              <a:defRPr sz="2000">
                <a:solidFill>
                  <a:schemeClr val="folHlink"/>
                </a:solidFill>
                <a:latin typeface="Times New Roman" charset="0"/>
              </a:defRPr>
            </a:lvl4pPr>
            <a:lvl5pPr marL="2057400" indent="-228600">
              <a:defRPr sz="2000">
                <a:solidFill>
                  <a:schemeClr val="folHlink"/>
                </a:solidFill>
                <a:latin typeface="Times New Roman" charset="0"/>
              </a:defRPr>
            </a:lvl5pPr>
            <a:lvl6pPr marL="2514600" indent="-228600" eaLnBrk="0" fontAlgn="base" hangingPunct="0">
              <a:spcBef>
                <a:spcPct val="50000"/>
              </a:spcBef>
              <a:spcAft>
                <a:spcPct val="0"/>
              </a:spcAft>
              <a:defRPr sz="2000">
                <a:solidFill>
                  <a:schemeClr val="folHlink"/>
                </a:solidFill>
                <a:latin typeface="Times New Roman" charset="0"/>
              </a:defRPr>
            </a:lvl6pPr>
            <a:lvl7pPr marL="2971800" indent="-228600" eaLnBrk="0" fontAlgn="base" hangingPunct="0">
              <a:spcBef>
                <a:spcPct val="50000"/>
              </a:spcBef>
              <a:spcAft>
                <a:spcPct val="0"/>
              </a:spcAft>
              <a:defRPr sz="2000">
                <a:solidFill>
                  <a:schemeClr val="folHlink"/>
                </a:solidFill>
                <a:latin typeface="Times New Roman" charset="0"/>
              </a:defRPr>
            </a:lvl7pPr>
            <a:lvl8pPr marL="3429000" indent="-228600" eaLnBrk="0" fontAlgn="base" hangingPunct="0">
              <a:spcBef>
                <a:spcPct val="50000"/>
              </a:spcBef>
              <a:spcAft>
                <a:spcPct val="0"/>
              </a:spcAft>
              <a:defRPr sz="2000">
                <a:solidFill>
                  <a:schemeClr val="folHlink"/>
                </a:solidFill>
                <a:latin typeface="Times New Roman" charset="0"/>
              </a:defRPr>
            </a:lvl8pPr>
            <a:lvl9pPr marL="3886200" indent="-228600" eaLnBrk="0" fontAlgn="base" hangingPunct="0">
              <a:spcBef>
                <a:spcPct val="50000"/>
              </a:spcBef>
              <a:spcAft>
                <a:spcPct val="0"/>
              </a:spcAft>
              <a:defRPr sz="2000">
                <a:solidFill>
                  <a:schemeClr val="folHlink"/>
                </a:solidFill>
                <a:latin typeface="Times New Roman" charset="0"/>
              </a:defRPr>
            </a:lvl9pPr>
          </a:lstStyle>
          <a:p>
            <a:pPr eaLnBrk="0" hangingPunct="0"/>
            <a:r>
              <a:rPr lang="en-US" altLang="en-US" sz="2800" smtClean="0">
                <a:solidFill>
                  <a:srgbClr val="FFF100"/>
                </a:solidFill>
                <a:latin typeface="Garamond" pitchFamily="18" charset="0"/>
              </a:rPr>
              <a:t>Private</a:t>
            </a:r>
          </a:p>
        </p:txBody>
      </p:sp>
      <p:sp>
        <p:nvSpPr>
          <p:cNvPr id="39945" name="Rectangle 9"/>
          <p:cNvSpPr>
            <a:spLocks noChangeArrowheads="1"/>
          </p:cNvSpPr>
          <p:nvPr/>
        </p:nvSpPr>
        <p:spPr bwMode="auto">
          <a:xfrm>
            <a:off x="228600" y="4264025"/>
            <a:ext cx="123983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folHlink"/>
                </a:solidFill>
                <a:latin typeface="Times New Roman" charset="0"/>
              </a:defRPr>
            </a:lvl1pPr>
            <a:lvl2pPr marL="742950" indent="-285750">
              <a:defRPr sz="2000">
                <a:solidFill>
                  <a:schemeClr val="folHlink"/>
                </a:solidFill>
                <a:latin typeface="Times New Roman" charset="0"/>
              </a:defRPr>
            </a:lvl2pPr>
            <a:lvl3pPr marL="1143000" indent="-228600">
              <a:defRPr sz="2000">
                <a:solidFill>
                  <a:schemeClr val="folHlink"/>
                </a:solidFill>
                <a:latin typeface="Times New Roman" charset="0"/>
              </a:defRPr>
            </a:lvl3pPr>
            <a:lvl4pPr marL="1600200" indent="-228600">
              <a:defRPr sz="2000">
                <a:solidFill>
                  <a:schemeClr val="folHlink"/>
                </a:solidFill>
                <a:latin typeface="Times New Roman" charset="0"/>
              </a:defRPr>
            </a:lvl4pPr>
            <a:lvl5pPr marL="2057400" indent="-228600">
              <a:defRPr sz="2000">
                <a:solidFill>
                  <a:schemeClr val="folHlink"/>
                </a:solidFill>
                <a:latin typeface="Times New Roman" charset="0"/>
              </a:defRPr>
            </a:lvl5pPr>
            <a:lvl6pPr marL="2514600" indent="-228600" eaLnBrk="0" fontAlgn="base" hangingPunct="0">
              <a:spcBef>
                <a:spcPct val="50000"/>
              </a:spcBef>
              <a:spcAft>
                <a:spcPct val="0"/>
              </a:spcAft>
              <a:defRPr sz="2000">
                <a:solidFill>
                  <a:schemeClr val="folHlink"/>
                </a:solidFill>
                <a:latin typeface="Times New Roman" charset="0"/>
              </a:defRPr>
            </a:lvl6pPr>
            <a:lvl7pPr marL="2971800" indent="-228600" eaLnBrk="0" fontAlgn="base" hangingPunct="0">
              <a:spcBef>
                <a:spcPct val="50000"/>
              </a:spcBef>
              <a:spcAft>
                <a:spcPct val="0"/>
              </a:spcAft>
              <a:defRPr sz="2000">
                <a:solidFill>
                  <a:schemeClr val="folHlink"/>
                </a:solidFill>
                <a:latin typeface="Times New Roman" charset="0"/>
              </a:defRPr>
            </a:lvl7pPr>
            <a:lvl8pPr marL="3429000" indent="-228600" eaLnBrk="0" fontAlgn="base" hangingPunct="0">
              <a:spcBef>
                <a:spcPct val="50000"/>
              </a:spcBef>
              <a:spcAft>
                <a:spcPct val="0"/>
              </a:spcAft>
              <a:defRPr sz="2000">
                <a:solidFill>
                  <a:schemeClr val="folHlink"/>
                </a:solidFill>
                <a:latin typeface="Times New Roman" charset="0"/>
              </a:defRPr>
            </a:lvl8pPr>
            <a:lvl9pPr marL="3886200" indent="-228600" eaLnBrk="0" fontAlgn="base" hangingPunct="0">
              <a:spcBef>
                <a:spcPct val="50000"/>
              </a:spcBef>
              <a:spcAft>
                <a:spcPct val="0"/>
              </a:spcAft>
              <a:defRPr sz="2000">
                <a:solidFill>
                  <a:schemeClr val="folHlink"/>
                </a:solidFill>
                <a:latin typeface="Times New Roman" charset="0"/>
              </a:defRPr>
            </a:lvl9pPr>
          </a:lstStyle>
          <a:p>
            <a:pPr eaLnBrk="0" hangingPunct="0"/>
            <a:r>
              <a:rPr lang="en-US" altLang="en-US" sz="2800" smtClean="0">
                <a:solidFill>
                  <a:srgbClr val="FFF100"/>
                </a:solidFill>
                <a:latin typeface="Garamond" pitchFamily="18" charset="0"/>
              </a:rPr>
              <a:t>Societal</a:t>
            </a:r>
          </a:p>
        </p:txBody>
      </p:sp>
      <p:sp>
        <p:nvSpPr>
          <p:cNvPr id="275466" name="Rectangle 10"/>
          <p:cNvSpPr>
            <a:spLocks noChangeArrowheads="1"/>
          </p:cNvSpPr>
          <p:nvPr/>
        </p:nvSpPr>
        <p:spPr bwMode="auto">
          <a:xfrm>
            <a:off x="2362200" y="3824288"/>
            <a:ext cx="2819400" cy="16287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marL="342900" indent="-342900">
              <a:defRPr sz="2000">
                <a:solidFill>
                  <a:schemeClr val="folHlink"/>
                </a:solidFill>
                <a:latin typeface="Times New Roman" charset="0"/>
              </a:defRPr>
            </a:lvl1pPr>
            <a:lvl2pPr>
              <a:defRPr sz="2000">
                <a:solidFill>
                  <a:schemeClr val="folHlink"/>
                </a:solidFill>
                <a:latin typeface="Times New Roman" charset="0"/>
              </a:defRPr>
            </a:lvl2pPr>
            <a:lvl3pPr marL="1143000" indent="-228600">
              <a:defRPr sz="2000">
                <a:solidFill>
                  <a:schemeClr val="folHlink"/>
                </a:solidFill>
                <a:latin typeface="Times New Roman" charset="0"/>
              </a:defRPr>
            </a:lvl3pPr>
            <a:lvl4pPr marL="1600200" indent="-228600">
              <a:defRPr sz="2000">
                <a:solidFill>
                  <a:schemeClr val="folHlink"/>
                </a:solidFill>
                <a:latin typeface="Times New Roman" charset="0"/>
              </a:defRPr>
            </a:lvl4pPr>
            <a:lvl5pPr marL="2057400" indent="-228600">
              <a:defRPr sz="2000">
                <a:solidFill>
                  <a:schemeClr val="folHlink"/>
                </a:solidFill>
                <a:latin typeface="Times New Roman" charset="0"/>
              </a:defRPr>
            </a:lvl5pPr>
            <a:lvl6pPr marL="2514600" indent="-228600" eaLnBrk="0" fontAlgn="base" hangingPunct="0">
              <a:spcBef>
                <a:spcPct val="50000"/>
              </a:spcBef>
              <a:spcAft>
                <a:spcPct val="0"/>
              </a:spcAft>
              <a:defRPr sz="2000">
                <a:solidFill>
                  <a:schemeClr val="folHlink"/>
                </a:solidFill>
                <a:latin typeface="Times New Roman" charset="0"/>
              </a:defRPr>
            </a:lvl6pPr>
            <a:lvl7pPr marL="2971800" indent="-228600" eaLnBrk="0" fontAlgn="base" hangingPunct="0">
              <a:spcBef>
                <a:spcPct val="50000"/>
              </a:spcBef>
              <a:spcAft>
                <a:spcPct val="0"/>
              </a:spcAft>
              <a:defRPr sz="2000">
                <a:solidFill>
                  <a:schemeClr val="folHlink"/>
                </a:solidFill>
                <a:latin typeface="Times New Roman" charset="0"/>
              </a:defRPr>
            </a:lvl7pPr>
            <a:lvl8pPr marL="3429000" indent="-228600" eaLnBrk="0" fontAlgn="base" hangingPunct="0">
              <a:spcBef>
                <a:spcPct val="50000"/>
              </a:spcBef>
              <a:spcAft>
                <a:spcPct val="0"/>
              </a:spcAft>
              <a:defRPr sz="2000">
                <a:solidFill>
                  <a:schemeClr val="folHlink"/>
                </a:solidFill>
                <a:latin typeface="Times New Roman" charset="0"/>
              </a:defRPr>
            </a:lvl8pPr>
            <a:lvl9pPr marL="3886200" indent="-228600" eaLnBrk="0" fontAlgn="base" hangingPunct="0">
              <a:spcBef>
                <a:spcPct val="50000"/>
              </a:spcBef>
              <a:spcAft>
                <a:spcPct val="0"/>
              </a:spcAft>
              <a:defRPr sz="2000">
                <a:solidFill>
                  <a:schemeClr val="folHlink"/>
                </a:solidFill>
                <a:latin typeface="Times New Roman" charset="0"/>
              </a:defRPr>
            </a:lvl9pPr>
          </a:lstStyle>
          <a:p>
            <a:pPr lvl="1" eaLnBrk="0" hangingPunct="0"/>
            <a:r>
              <a:rPr lang="en-US" altLang="en-US" sz="2400" smtClean="0">
                <a:solidFill>
                  <a:srgbClr val="FFFFFF"/>
                </a:solidFill>
                <a:latin typeface="Garamond" pitchFamily="18" charset="0"/>
              </a:rPr>
              <a:t>What it does</a:t>
            </a:r>
            <a:br>
              <a:rPr lang="en-US" altLang="en-US" sz="2400" smtClean="0">
                <a:solidFill>
                  <a:srgbClr val="FFFFFF"/>
                </a:solidFill>
                <a:latin typeface="Garamond" pitchFamily="18" charset="0"/>
              </a:rPr>
            </a:br>
            <a:r>
              <a:rPr lang="en-US" altLang="en-US" sz="2400" smtClean="0">
                <a:solidFill>
                  <a:srgbClr val="FFFFFF"/>
                </a:solidFill>
                <a:latin typeface="Garamond" pitchFamily="18" charset="0"/>
              </a:rPr>
              <a:t>for society</a:t>
            </a:r>
          </a:p>
        </p:txBody>
      </p:sp>
      <p:sp>
        <p:nvSpPr>
          <p:cNvPr id="275467" name="Rectangle 11"/>
          <p:cNvSpPr>
            <a:spLocks noChangeArrowheads="1"/>
          </p:cNvSpPr>
          <p:nvPr/>
        </p:nvSpPr>
        <p:spPr bwMode="auto">
          <a:xfrm>
            <a:off x="5181600" y="3824288"/>
            <a:ext cx="2743200" cy="16287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000">
                <a:solidFill>
                  <a:schemeClr val="folHlink"/>
                </a:solidFill>
                <a:latin typeface="Times New Roman" charset="0"/>
              </a:defRPr>
            </a:lvl1pPr>
            <a:lvl2pPr marL="742950" indent="-285750">
              <a:defRPr sz="2000">
                <a:solidFill>
                  <a:schemeClr val="folHlink"/>
                </a:solidFill>
                <a:latin typeface="Times New Roman" charset="0"/>
              </a:defRPr>
            </a:lvl2pPr>
            <a:lvl3pPr marL="1143000" indent="-228600">
              <a:defRPr sz="2000">
                <a:solidFill>
                  <a:schemeClr val="folHlink"/>
                </a:solidFill>
                <a:latin typeface="Times New Roman" charset="0"/>
              </a:defRPr>
            </a:lvl3pPr>
            <a:lvl4pPr marL="1600200" indent="-228600">
              <a:defRPr sz="2000">
                <a:solidFill>
                  <a:schemeClr val="folHlink"/>
                </a:solidFill>
                <a:latin typeface="Times New Roman" charset="0"/>
              </a:defRPr>
            </a:lvl4pPr>
            <a:lvl5pPr marL="2057400" indent="-228600">
              <a:defRPr sz="2000">
                <a:solidFill>
                  <a:schemeClr val="folHlink"/>
                </a:solidFill>
                <a:latin typeface="Times New Roman" charset="0"/>
              </a:defRPr>
            </a:lvl5pPr>
            <a:lvl6pPr marL="2514600" indent="-228600" eaLnBrk="0" fontAlgn="base" hangingPunct="0">
              <a:spcBef>
                <a:spcPct val="50000"/>
              </a:spcBef>
              <a:spcAft>
                <a:spcPct val="0"/>
              </a:spcAft>
              <a:defRPr sz="2000">
                <a:solidFill>
                  <a:schemeClr val="folHlink"/>
                </a:solidFill>
                <a:latin typeface="Times New Roman" charset="0"/>
              </a:defRPr>
            </a:lvl6pPr>
            <a:lvl7pPr marL="2971800" indent="-228600" eaLnBrk="0" fontAlgn="base" hangingPunct="0">
              <a:spcBef>
                <a:spcPct val="50000"/>
              </a:spcBef>
              <a:spcAft>
                <a:spcPct val="0"/>
              </a:spcAft>
              <a:defRPr sz="2000">
                <a:solidFill>
                  <a:schemeClr val="folHlink"/>
                </a:solidFill>
                <a:latin typeface="Times New Roman" charset="0"/>
              </a:defRPr>
            </a:lvl7pPr>
            <a:lvl8pPr marL="3429000" indent="-228600" eaLnBrk="0" fontAlgn="base" hangingPunct="0">
              <a:spcBef>
                <a:spcPct val="50000"/>
              </a:spcBef>
              <a:spcAft>
                <a:spcPct val="0"/>
              </a:spcAft>
              <a:defRPr sz="2000">
                <a:solidFill>
                  <a:schemeClr val="folHlink"/>
                </a:solidFill>
                <a:latin typeface="Times New Roman" charset="0"/>
              </a:defRPr>
            </a:lvl8pPr>
            <a:lvl9pPr marL="3886200" indent="-228600" eaLnBrk="0" fontAlgn="base" hangingPunct="0">
              <a:spcBef>
                <a:spcPct val="50000"/>
              </a:spcBef>
              <a:spcAft>
                <a:spcPct val="0"/>
              </a:spcAft>
              <a:defRPr sz="2000">
                <a:solidFill>
                  <a:schemeClr val="folHlink"/>
                </a:solidFill>
                <a:latin typeface="Times New Roman" charset="0"/>
              </a:defRPr>
            </a:lvl9pPr>
          </a:lstStyle>
          <a:p>
            <a:pPr eaLnBrk="0" hangingPunct="0"/>
            <a:r>
              <a:rPr lang="en-US" altLang="en-US" sz="2400" smtClean="0">
                <a:solidFill>
                  <a:srgbClr val="FFFFFF"/>
                </a:solidFill>
                <a:latin typeface="Garamond" pitchFamily="18" charset="0"/>
              </a:rPr>
              <a:t>What it says</a:t>
            </a:r>
            <a:br>
              <a:rPr lang="en-US" altLang="en-US" sz="2400" smtClean="0">
                <a:solidFill>
                  <a:srgbClr val="FFFFFF"/>
                </a:solidFill>
                <a:latin typeface="Garamond" pitchFamily="18" charset="0"/>
              </a:rPr>
            </a:br>
            <a:r>
              <a:rPr lang="en-US" altLang="en-US" sz="2400" smtClean="0">
                <a:solidFill>
                  <a:srgbClr val="FFFFFF"/>
                </a:solidFill>
                <a:latin typeface="Garamond" pitchFamily="18" charset="0"/>
              </a:rPr>
              <a:t>to society</a:t>
            </a:r>
          </a:p>
        </p:txBody>
      </p:sp>
      <p:sp>
        <p:nvSpPr>
          <p:cNvPr id="39948" name="TextBox 12"/>
          <p:cNvSpPr txBox="1">
            <a:spLocks noChangeArrowheads="1"/>
          </p:cNvSpPr>
          <p:nvPr/>
        </p:nvSpPr>
        <p:spPr bwMode="auto">
          <a:xfrm>
            <a:off x="2917825" y="6545263"/>
            <a:ext cx="62499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folHlink"/>
                </a:solidFill>
                <a:latin typeface="Times New Roman" charset="0"/>
              </a:defRPr>
            </a:lvl1pPr>
            <a:lvl2pPr marL="742950" indent="-285750">
              <a:defRPr sz="2000">
                <a:solidFill>
                  <a:schemeClr val="folHlink"/>
                </a:solidFill>
                <a:latin typeface="Times New Roman" charset="0"/>
              </a:defRPr>
            </a:lvl2pPr>
            <a:lvl3pPr marL="1143000" indent="-228600">
              <a:defRPr sz="2000">
                <a:solidFill>
                  <a:schemeClr val="folHlink"/>
                </a:solidFill>
                <a:latin typeface="Times New Roman" charset="0"/>
              </a:defRPr>
            </a:lvl3pPr>
            <a:lvl4pPr marL="1600200" indent="-228600">
              <a:defRPr sz="2000">
                <a:solidFill>
                  <a:schemeClr val="folHlink"/>
                </a:solidFill>
                <a:latin typeface="Times New Roman" charset="0"/>
              </a:defRPr>
            </a:lvl4pPr>
            <a:lvl5pPr marL="2057400" indent="-228600">
              <a:defRPr sz="2000">
                <a:solidFill>
                  <a:schemeClr val="folHlink"/>
                </a:solidFill>
                <a:latin typeface="Times New Roman" charset="0"/>
              </a:defRPr>
            </a:lvl5pPr>
            <a:lvl6pPr marL="2514600" indent="-228600" eaLnBrk="0" fontAlgn="base" hangingPunct="0">
              <a:spcBef>
                <a:spcPct val="50000"/>
              </a:spcBef>
              <a:spcAft>
                <a:spcPct val="0"/>
              </a:spcAft>
              <a:defRPr sz="2000">
                <a:solidFill>
                  <a:schemeClr val="folHlink"/>
                </a:solidFill>
                <a:latin typeface="Times New Roman" charset="0"/>
              </a:defRPr>
            </a:lvl6pPr>
            <a:lvl7pPr marL="2971800" indent="-228600" eaLnBrk="0" fontAlgn="base" hangingPunct="0">
              <a:spcBef>
                <a:spcPct val="50000"/>
              </a:spcBef>
              <a:spcAft>
                <a:spcPct val="0"/>
              </a:spcAft>
              <a:defRPr sz="2000">
                <a:solidFill>
                  <a:schemeClr val="folHlink"/>
                </a:solidFill>
                <a:latin typeface="Times New Roman" charset="0"/>
              </a:defRPr>
            </a:lvl7pPr>
            <a:lvl8pPr marL="3429000" indent="-228600" eaLnBrk="0" fontAlgn="base" hangingPunct="0">
              <a:spcBef>
                <a:spcPct val="50000"/>
              </a:spcBef>
              <a:spcAft>
                <a:spcPct val="0"/>
              </a:spcAft>
              <a:defRPr sz="2000">
                <a:solidFill>
                  <a:schemeClr val="folHlink"/>
                </a:solidFill>
                <a:latin typeface="Times New Roman" charset="0"/>
              </a:defRPr>
            </a:lvl8pPr>
            <a:lvl9pPr marL="3886200" indent="-228600" eaLnBrk="0" fontAlgn="base" hangingPunct="0">
              <a:spcBef>
                <a:spcPct val="50000"/>
              </a:spcBef>
              <a:spcAft>
                <a:spcPct val="0"/>
              </a:spcAft>
              <a:defRPr sz="2000">
                <a:solidFill>
                  <a:schemeClr val="folHlink"/>
                </a:solidFill>
                <a:latin typeface="Times New Roman" charset="0"/>
              </a:defRPr>
            </a:lvl9pPr>
          </a:lstStyle>
          <a:p>
            <a:pPr algn="r"/>
            <a:r>
              <a:rPr lang="en-CA" altLang="en-US" sz="1400" smtClean="0">
                <a:solidFill>
                  <a:srgbClr val="FFFF00"/>
                </a:solidFill>
                <a:latin typeface="Arial" charset="0"/>
              </a:rPr>
              <a:t>Source</a:t>
            </a:r>
            <a:r>
              <a:rPr lang="en-CA" altLang="en-US" sz="1400" smtClean="0">
                <a:solidFill>
                  <a:srgbClr val="0067B1"/>
                </a:solidFill>
                <a:latin typeface="Arial" charset="0"/>
              </a:rPr>
              <a:t>: </a:t>
            </a:r>
            <a:r>
              <a:rPr lang="en-CA" altLang="en-US" sz="1400" smtClean="0">
                <a:solidFill>
                  <a:srgbClr val="FFFFFF"/>
                </a:solidFill>
                <a:latin typeface="Arial" charset="0"/>
              </a:rPr>
              <a:t>Axsen and Kurani (2012), </a:t>
            </a:r>
            <a:r>
              <a:rPr lang="en-CA" altLang="en-US" sz="1400" i="1" smtClean="0">
                <a:solidFill>
                  <a:srgbClr val="FFFFFF"/>
                </a:solidFill>
                <a:latin typeface="Arial" charset="0"/>
              </a:rPr>
              <a:t>Environment and Planning A</a:t>
            </a:r>
          </a:p>
        </p:txBody>
      </p:sp>
      <p:sp>
        <p:nvSpPr>
          <p:cNvPr id="15" name="Rectangle 12"/>
          <p:cNvSpPr>
            <a:spLocks/>
          </p:cNvSpPr>
          <p:nvPr/>
        </p:nvSpPr>
        <p:spPr bwMode="auto">
          <a:xfrm>
            <a:off x="228600" y="298450"/>
            <a:ext cx="8739188" cy="604838"/>
          </a:xfrm>
          <a:prstGeom prst="rect">
            <a:avLst/>
          </a:prstGeom>
          <a:noFill/>
          <a:ln w="9525">
            <a:noFill/>
            <a:miter lim="800000"/>
            <a:headEnd/>
            <a:tailEnd/>
          </a:ln>
        </p:spPr>
        <p:txBody>
          <a:bodyPr/>
          <a:lstStyle/>
          <a:p>
            <a:pPr>
              <a:defRPr/>
            </a:pPr>
            <a:r>
              <a:rPr lang="en-US" sz="3200" dirty="0" smtClean="0">
                <a:solidFill>
                  <a:srgbClr val="FFFF00"/>
                </a:solidFill>
                <a:effectLst>
                  <a:outerShdw blurRad="38100" dist="38100" dir="2700000" algn="tl">
                    <a:srgbClr val="000000"/>
                  </a:outerShdw>
                </a:effectLst>
              </a:rPr>
              <a:t>Consumers are varied in their motives…</a:t>
            </a:r>
            <a:endParaRPr lang="en-US" sz="3200" u="sng" dirty="0">
              <a:solidFill>
                <a:srgbClr val="FFFF00"/>
              </a:solidFill>
              <a:effectLst>
                <a:outerShdw blurRad="38100" dist="38100" dir="2700000" algn="tl">
                  <a:srgbClr val="000000"/>
                </a:outerShdw>
              </a:effectLst>
            </a:endParaRPr>
          </a:p>
        </p:txBody>
      </p:sp>
    </p:spTree>
    <p:extLst>
      <p:ext uri="{BB962C8B-B14F-4D97-AF65-F5344CB8AC3E}">
        <p14:creationId xmlns:p14="http://schemas.microsoft.com/office/powerpoint/2010/main" val="185434766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546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754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5466" grpId="0" animBg="1"/>
      <p:bldP spid="27546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9857" y="139927"/>
            <a:ext cx="8229600" cy="915987"/>
          </a:xfrm>
        </p:spPr>
        <p:txBody>
          <a:bodyPr>
            <a:normAutofit fontScale="90000"/>
          </a:bodyPr>
          <a:lstStyle/>
          <a:p>
            <a:r>
              <a:rPr lang="en-US" dirty="0" smtClean="0"/>
              <a:t>Different consumer segments have different priorities for VGI enrollment</a:t>
            </a:r>
            <a:endParaRPr lang="en-US" dirty="0"/>
          </a:p>
        </p:txBody>
      </p:sp>
      <p:grpSp>
        <p:nvGrpSpPr>
          <p:cNvPr id="9" name="Group 8"/>
          <p:cNvGrpSpPr/>
          <p:nvPr/>
        </p:nvGrpSpPr>
        <p:grpSpPr>
          <a:xfrm>
            <a:off x="803284" y="1484395"/>
            <a:ext cx="4541601" cy="3860491"/>
            <a:chOff x="531142" y="1484395"/>
            <a:chExt cx="4228643" cy="3592419"/>
          </a:xfrm>
        </p:grpSpPr>
        <p:graphicFrame>
          <p:nvGraphicFramePr>
            <p:cNvPr id="7" name="Chart 6"/>
            <p:cNvGraphicFramePr/>
            <p:nvPr>
              <p:extLst>
                <p:ext uri="{D42A27DB-BD31-4B8C-83A1-F6EECF244321}">
                  <p14:modId xmlns:p14="http://schemas.microsoft.com/office/powerpoint/2010/main" val="3968010523"/>
                </p:ext>
              </p:extLst>
            </p:nvPr>
          </p:nvGraphicFramePr>
          <p:xfrm>
            <a:off x="531142" y="1641609"/>
            <a:ext cx="4228643" cy="3435205"/>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p:cNvSpPr txBox="1"/>
            <p:nvPr/>
          </p:nvSpPr>
          <p:spPr>
            <a:xfrm>
              <a:off x="1242736" y="1484395"/>
              <a:ext cx="2742681" cy="429607"/>
            </a:xfrm>
            <a:prstGeom prst="rect">
              <a:avLst/>
            </a:prstGeom>
            <a:noFill/>
          </p:spPr>
          <p:txBody>
            <a:bodyPr wrap="square" rtlCol="0">
              <a:spAutoFit/>
            </a:bodyPr>
            <a:lstStyle/>
            <a:p>
              <a:r>
                <a:rPr lang="en-US" sz="2400" dirty="0" smtClean="0"/>
                <a:t>Early Mainstream</a:t>
              </a:r>
              <a:endParaRPr lang="en-US" sz="2400" dirty="0"/>
            </a:p>
          </p:txBody>
        </p:sp>
      </p:grpSp>
      <p:grpSp>
        <p:nvGrpSpPr>
          <p:cNvPr id="8" name="Group 7"/>
          <p:cNvGrpSpPr/>
          <p:nvPr/>
        </p:nvGrpSpPr>
        <p:grpSpPr>
          <a:xfrm>
            <a:off x="3977381" y="1484395"/>
            <a:ext cx="4654989" cy="3882262"/>
            <a:chOff x="4129781" y="1484395"/>
            <a:chExt cx="4654989" cy="3882262"/>
          </a:xfrm>
        </p:grpSpPr>
        <p:sp>
          <p:nvSpPr>
            <p:cNvPr id="11" name="TextBox 10"/>
            <p:cNvSpPr txBox="1"/>
            <p:nvPr/>
          </p:nvSpPr>
          <p:spPr>
            <a:xfrm>
              <a:off x="5282990" y="1484395"/>
              <a:ext cx="2652696" cy="400110"/>
            </a:xfrm>
            <a:prstGeom prst="rect">
              <a:avLst/>
            </a:prstGeom>
            <a:noFill/>
          </p:spPr>
          <p:txBody>
            <a:bodyPr wrap="square" rtlCol="0">
              <a:spAutoFit/>
            </a:bodyPr>
            <a:lstStyle/>
            <a:p>
              <a:r>
                <a:rPr lang="en-US" sz="2000" dirty="0" smtClean="0"/>
                <a:t>PEV Pioneers</a:t>
              </a:r>
              <a:endParaRPr lang="en-US" sz="2000" dirty="0"/>
            </a:p>
          </p:txBody>
        </p:sp>
        <p:graphicFrame>
          <p:nvGraphicFramePr>
            <p:cNvPr id="10" name="Chart 9"/>
            <p:cNvGraphicFramePr/>
            <p:nvPr>
              <p:extLst>
                <p:ext uri="{D42A27DB-BD31-4B8C-83A1-F6EECF244321}">
                  <p14:modId xmlns:p14="http://schemas.microsoft.com/office/powerpoint/2010/main" val="2036138439"/>
                </p:ext>
              </p:extLst>
            </p:nvPr>
          </p:nvGraphicFramePr>
          <p:xfrm>
            <a:off x="4129781" y="1636795"/>
            <a:ext cx="4654989" cy="3729862"/>
          </p:xfrm>
          <a:graphic>
            <a:graphicData uri="http://schemas.openxmlformats.org/drawingml/2006/chart">
              <c:chart xmlns:c="http://schemas.openxmlformats.org/drawingml/2006/chart" xmlns:r="http://schemas.openxmlformats.org/officeDocument/2006/relationships" r:id="rId3"/>
            </a:graphicData>
          </a:graphic>
        </p:graphicFrame>
      </p:grpSp>
      <p:sp>
        <p:nvSpPr>
          <p:cNvPr id="15" name="TextBox 14"/>
          <p:cNvSpPr txBox="1"/>
          <p:nvPr/>
        </p:nvSpPr>
        <p:spPr>
          <a:xfrm>
            <a:off x="3040374" y="5018314"/>
            <a:ext cx="2228311" cy="523220"/>
          </a:xfrm>
          <a:prstGeom prst="rect">
            <a:avLst/>
          </a:prstGeom>
          <a:noFill/>
        </p:spPr>
        <p:txBody>
          <a:bodyPr wrap="square" rtlCol="0">
            <a:spAutoFit/>
          </a:bodyPr>
          <a:lstStyle/>
          <a:p>
            <a:r>
              <a:rPr lang="en-CA" dirty="0" smtClean="0"/>
              <a:t>Privacy concerns</a:t>
            </a:r>
            <a:br>
              <a:rPr lang="en-CA" dirty="0" smtClean="0"/>
            </a:br>
            <a:r>
              <a:rPr lang="en-CA" dirty="0" smtClean="0"/>
              <a:t>Negative WTP for green</a:t>
            </a:r>
            <a:endParaRPr lang="en-CA" dirty="0"/>
          </a:p>
        </p:txBody>
      </p:sp>
      <p:cxnSp>
        <p:nvCxnSpPr>
          <p:cNvPr id="22" name="Straight Arrow Connector 21"/>
          <p:cNvCxnSpPr/>
          <p:nvPr/>
        </p:nvCxnSpPr>
        <p:spPr>
          <a:xfrm flipH="1" flipV="1">
            <a:off x="3831771" y="2982686"/>
            <a:ext cx="342738" cy="2035628"/>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H="1" flipV="1">
            <a:off x="3679371" y="4332514"/>
            <a:ext cx="495138" cy="685800"/>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17" name="Rectangle 16"/>
          <p:cNvSpPr/>
          <p:nvPr/>
        </p:nvSpPr>
        <p:spPr>
          <a:xfrm>
            <a:off x="4713513" y="1567543"/>
            <a:ext cx="4453837" cy="3450771"/>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TextBox 17"/>
          <p:cNvSpPr txBox="1"/>
          <p:nvPr/>
        </p:nvSpPr>
        <p:spPr>
          <a:xfrm>
            <a:off x="2301767" y="6545426"/>
            <a:ext cx="6865584" cy="276999"/>
          </a:xfrm>
          <a:prstGeom prst="rect">
            <a:avLst/>
          </a:prstGeom>
          <a:noFill/>
        </p:spPr>
        <p:txBody>
          <a:bodyPr wrap="square" rtlCol="0">
            <a:spAutoFit/>
          </a:bodyPr>
          <a:lstStyle/>
          <a:p>
            <a:pPr algn="r"/>
            <a:r>
              <a:rPr lang="en-CA" sz="1200" dirty="0" smtClean="0">
                <a:solidFill>
                  <a:srgbClr val="FFFF00"/>
                </a:solidFill>
              </a:rPr>
              <a:t>Source</a:t>
            </a:r>
            <a:r>
              <a:rPr lang="en-CA" sz="1200" dirty="0" smtClean="0">
                <a:solidFill>
                  <a:srgbClr val="0067B1"/>
                </a:solidFill>
              </a:rPr>
              <a:t>: </a:t>
            </a:r>
            <a:r>
              <a:rPr lang="en-CA" sz="1200" dirty="0" smtClean="0">
                <a:solidFill>
                  <a:srgbClr val="FFFFFF"/>
                </a:solidFill>
              </a:rPr>
              <a:t>Bailey and Axsen (2016), </a:t>
            </a:r>
            <a:r>
              <a:rPr lang="en-CA" sz="1200" i="1" dirty="0" smtClean="0">
                <a:solidFill>
                  <a:srgbClr val="FFFFFF"/>
                </a:solidFill>
              </a:rPr>
              <a:t>Transportation Research A</a:t>
            </a:r>
            <a:endParaRPr lang="en-CA" sz="1200" i="1" dirty="0">
              <a:solidFill>
                <a:srgbClr val="FFFFFF"/>
              </a:solidFill>
            </a:endParaRPr>
          </a:p>
        </p:txBody>
      </p:sp>
    </p:spTree>
    <p:extLst>
      <p:ext uri="{BB962C8B-B14F-4D97-AF65-F5344CB8AC3E}">
        <p14:creationId xmlns:p14="http://schemas.microsoft.com/office/powerpoint/2010/main" val="111170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68009"/>
            <a:ext cx="8229600" cy="493365"/>
          </a:xfrm>
        </p:spPr>
        <p:txBody>
          <a:bodyPr>
            <a:normAutofit fontScale="90000"/>
          </a:bodyPr>
          <a:lstStyle/>
          <a:p>
            <a:r>
              <a:rPr lang="en-US" dirty="0" smtClean="0"/>
              <a:t>Simulations of VGI enrollment rates vary by </a:t>
            </a:r>
            <a:br>
              <a:rPr lang="en-US" dirty="0" smtClean="0"/>
            </a:br>
            <a:r>
              <a:rPr lang="en-US" dirty="0" smtClean="0"/>
              <a:t>program design</a:t>
            </a:r>
            <a:endParaRPr lang="en-US" dirty="0"/>
          </a:p>
        </p:txBody>
      </p:sp>
      <p:graphicFrame>
        <p:nvGraphicFramePr>
          <p:cNvPr id="9" name="Chart 8"/>
          <p:cNvGraphicFramePr>
            <a:graphicFrameLocks noChangeAspect="1"/>
          </p:cNvGraphicFramePr>
          <p:nvPr>
            <p:extLst>
              <p:ext uri="{D42A27DB-BD31-4B8C-83A1-F6EECF244321}">
                <p14:modId xmlns:p14="http://schemas.microsoft.com/office/powerpoint/2010/main" val="2238517471"/>
              </p:ext>
            </p:extLst>
          </p:nvPr>
        </p:nvGraphicFramePr>
        <p:xfrm>
          <a:off x="1410586" y="1606467"/>
          <a:ext cx="7200000" cy="4319999"/>
        </p:xfrm>
        <a:graphic>
          <a:graphicData uri="http://schemas.openxmlformats.org/drawingml/2006/chart">
            <c:chart xmlns:c="http://schemas.openxmlformats.org/drawingml/2006/chart" xmlns:r="http://schemas.openxmlformats.org/officeDocument/2006/relationships" r:id="rId3"/>
          </a:graphicData>
        </a:graphic>
      </p:graphicFrame>
      <p:sp>
        <p:nvSpPr>
          <p:cNvPr id="10" name="Left Brace 9"/>
          <p:cNvSpPr/>
          <p:nvPr/>
        </p:nvSpPr>
        <p:spPr>
          <a:xfrm>
            <a:off x="2410305" y="1823002"/>
            <a:ext cx="164469" cy="612138"/>
          </a:xfrm>
          <a:prstGeom prst="leftBrace">
            <a:avLst/>
          </a:prstGeom>
          <a:ln w="3175">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 name="Left Brace 10"/>
          <p:cNvSpPr/>
          <p:nvPr/>
        </p:nvSpPr>
        <p:spPr>
          <a:xfrm>
            <a:off x="2410305" y="2587540"/>
            <a:ext cx="164469" cy="612138"/>
          </a:xfrm>
          <a:prstGeom prst="leftBrace">
            <a:avLst/>
          </a:prstGeom>
          <a:ln w="3175">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2" name="TextBox 11"/>
          <p:cNvSpPr txBox="1"/>
          <p:nvPr/>
        </p:nvSpPr>
        <p:spPr>
          <a:xfrm>
            <a:off x="126986" y="1823002"/>
            <a:ext cx="2283320" cy="523220"/>
          </a:xfrm>
          <a:prstGeom prst="rect">
            <a:avLst/>
          </a:prstGeom>
          <a:noFill/>
        </p:spPr>
        <p:txBody>
          <a:bodyPr wrap="square" rtlCol="0">
            <a:spAutoFit/>
          </a:bodyPr>
          <a:lstStyle/>
          <a:p>
            <a:r>
              <a:rPr lang="en-US" sz="1400" dirty="0" smtClean="0">
                <a:latin typeface="Arial"/>
                <a:cs typeface="Arial"/>
              </a:rPr>
              <a:t>Baseline (No renewables, no savings)</a:t>
            </a:r>
            <a:endParaRPr lang="en-US" sz="1400" dirty="0">
              <a:latin typeface="Arial"/>
              <a:cs typeface="Arial"/>
            </a:endParaRPr>
          </a:p>
        </p:txBody>
      </p:sp>
      <p:sp>
        <p:nvSpPr>
          <p:cNvPr id="13" name="TextBox 12"/>
          <p:cNvSpPr txBox="1"/>
          <p:nvPr/>
        </p:nvSpPr>
        <p:spPr>
          <a:xfrm>
            <a:off x="126986" y="2663374"/>
            <a:ext cx="2283320" cy="523220"/>
          </a:xfrm>
          <a:prstGeom prst="rect">
            <a:avLst/>
          </a:prstGeom>
          <a:noFill/>
        </p:spPr>
        <p:txBody>
          <a:bodyPr wrap="square" rtlCol="0">
            <a:spAutoFit/>
          </a:bodyPr>
          <a:lstStyle/>
          <a:p>
            <a:r>
              <a:rPr lang="en-US" sz="1400" dirty="0" smtClean="0">
                <a:solidFill>
                  <a:schemeClr val="accent1"/>
                </a:solidFill>
                <a:latin typeface="Arial"/>
                <a:cs typeface="Arial"/>
              </a:rPr>
              <a:t>20% Bill Savings</a:t>
            </a:r>
          </a:p>
          <a:p>
            <a:r>
              <a:rPr lang="en-US" sz="1400" dirty="0" smtClean="0">
                <a:solidFill>
                  <a:srgbClr val="8064A2"/>
                </a:solidFill>
                <a:latin typeface="Arial"/>
                <a:cs typeface="Arial"/>
              </a:rPr>
              <a:t>100% GMC</a:t>
            </a:r>
            <a:endParaRPr lang="en-US" sz="1400" dirty="0">
              <a:solidFill>
                <a:srgbClr val="8064A2"/>
              </a:solidFill>
              <a:latin typeface="Arial"/>
              <a:cs typeface="Arial"/>
            </a:endParaRPr>
          </a:p>
        </p:txBody>
      </p:sp>
      <p:sp>
        <p:nvSpPr>
          <p:cNvPr id="14" name="TextBox 13"/>
          <p:cNvSpPr txBox="1"/>
          <p:nvPr/>
        </p:nvSpPr>
        <p:spPr>
          <a:xfrm>
            <a:off x="126986" y="3415214"/>
            <a:ext cx="2283320" cy="523220"/>
          </a:xfrm>
          <a:prstGeom prst="rect">
            <a:avLst/>
          </a:prstGeom>
          <a:noFill/>
        </p:spPr>
        <p:txBody>
          <a:bodyPr wrap="square" rtlCol="0">
            <a:spAutoFit/>
          </a:bodyPr>
          <a:lstStyle/>
          <a:p>
            <a:r>
              <a:rPr lang="en-US" sz="1400" dirty="0" smtClean="0">
                <a:solidFill>
                  <a:schemeClr val="accent1"/>
                </a:solidFill>
                <a:latin typeface="Arial"/>
                <a:cs typeface="Arial"/>
              </a:rPr>
              <a:t>20% Bill Savings</a:t>
            </a:r>
          </a:p>
          <a:p>
            <a:r>
              <a:rPr lang="en-US" sz="1400" dirty="0">
                <a:solidFill>
                  <a:srgbClr val="8064A2"/>
                </a:solidFill>
                <a:latin typeface="Arial"/>
                <a:cs typeface="Arial"/>
              </a:rPr>
              <a:t>8</a:t>
            </a:r>
            <a:r>
              <a:rPr lang="en-US" sz="1400" dirty="0" smtClean="0">
                <a:solidFill>
                  <a:srgbClr val="8064A2"/>
                </a:solidFill>
                <a:latin typeface="Arial"/>
                <a:cs typeface="Arial"/>
              </a:rPr>
              <a:t>0% GMC</a:t>
            </a:r>
            <a:endParaRPr lang="en-US" sz="1400" dirty="0">
              <a:solidFill>
                <a:srgbClr val="8064A2"/>
              </a:solidFill>
              <a:latin typeface="Arial"/>
              <a:cs typeface="Arial"/>
            </a:endParaRPr>
          </a:p>
        </p:txBody>
      </p:sp>
      <p:sp>
        <p:nvSpPr>
          <p:cNvPr id="15" name="TextBox 14"/>
          <p:cNvSpPr txBox="1"/>
          <p:nvPr/>
        </p:nvSpPr>
        <p:spPr>
          <a:xfrm>
            <a:off x="126985" y="4116254"/>
            <a:ext cx="2283320" cy="523220"/>
          </a:xfrm>
          <a:prstGeom prst="rect">
            <a:avLst/>
          </a:prstGeom>
          <a:noFill/>
        </p:spPr>
        <p:txBody>
          <a:bodyPr wrap="square" rtlCol="0">
            <a:spAutoFit/>
          </a:bodyPr>
          <a:lstStyle/>
          <a:p>
            <a:r>
              <a:rPr lang="en-US" sz="1400" dirty="0" smtClean="0">
                <a:solidFill>
                  <a:srgbClr val="92D050"/>
                </a:solidFill>
                <a:latin typeface="Arial"/>
                <a:cs typeface="Arial"/>
              </a:rPr>
              <a:t>100% Renewables</a:t>
            </a:r>
          </a:p>
          <a:p>
            <a:r>
              <a:rPr lang="en-US" sz="1400" dirty="0" smtClean="0">
                <a:solidFill>
                  <a:srgbClr val="8064A2"/>
                </a:solidFill>
                <a:latin typeface="Arial"/>
                <a:cs typeface="Arial"/>
              </a:rPr>
              <a:t>100% GMC</a:t>
            </a:r>
            <a:endParaRPr lang="en-US" sz="1400" dirty="0">
              <a:solidFill>
                <a:srgbClr val="8064A2"/>
              </a:solidFill>
              <a:latin typeface="Arial"/>
              <a:cs typeface="Arial"/>
            </a:endParaRPr>
          </a:p>
        </p:txBody>
      </p:sp>
      <p:sp>
        <p:nvSpPr>
          <p:cNvPr id="16" name="TextBox 15"/>
          <p:cNvSpPr txBox="1"/>
          <p:nvPr/>
        </p:nvSpPr>
        <p:spPr>
          <a:xfrm>
            <a:off x="126986" y="4908734"/>
            <a:ext cx="2283320" cy="523220"/>
          </a:xfrm>
          <a:prstGeom prst="rect">
            <a:avLst/>
          </a:prstGeom>
          <a:noFill/>
        </p:spPr>
        <p:txBody>
          <a:bodyPr wrap="square" rtlCol="0">
            <a:spAutoFit/>
          </a:bodyPr>
          <a:lstStyle/>
          <a:p>
            <a:r>
              <a:rPr lang="en-US" sz="1400" dirty="0" smtClean="0">
                <a:solidFill>
                  <a:srgbClr val="92D050"/>
                </a:solidFill>
                <a:latin typeface="Arial"/>
                <a:cs typeface="Arial"/>
              </a:rPr>
              <a:t>100% Renewables</a:t>
            </a:r>
          </a:p>
          <a:p>
            <a:r>
              <a:rPr lang="en-US" sz="1400" dirty="0">
                <a:solidFill>
                  <a:srgbClr val="8064A2"/>
                </a:solidFill>
                <a:latin typeface="Arial"/>
                <a:cs typeface="Arial"/>
              </a:rPr>
              <a:t>8</a:t>
            </a:r>
            <a:r>
              <a:rPr lang="en-US" sz="1400" dirty="0" smtClean="0">
                <a:solidFill>
                  <a:srgbClr val="8064A2"/>
                </a:solidFill>
                <a:latin typeface="Arial"/>
                <a:cs typeface="Arial"/>
              </a:rPr>
              <a:t>0% GMC</a:t>
            </a:r>
            <a:endParaRPr lang="en-US" sz="1400" dirty="0">
              <a:solidFill>
                <a:srgbClr val="8064A2"/>
              </a:solidFill>
              <a:latin typeface="Arial"/>
              <a:cs typeface="Arial"/>
            </a:endParaRPr>
          </a:p>
        </p:txBody>
      </p:sp>
      <p:sp>
        <p:nvSpPr>
          <p:cNvPr id="17" name="TextBox 16"/>
          <p:cNvSpPr txBox="1"/>
          <p:nvPr/>
        </p:nvSpPr>
        <p:spPr>
          <a:xfrm>
            <a:off x="7217754" y="983797"/>
            <a:ext cx="1463040" cy="738664"/>
          </a:xfrm>
          <a:prstGeom prst="rect">
            <a:avLst/>
          </a:prstGeom>
          <a:noFill/>
        </p:spPr>
        <p:txBody>
          <a:bodyPr wrap="square" rtlCol="0">
            <a:spAutoFit/>
          </a:bodyPr>
          <a:lstStyle/>
          <a:p>
            <a:pPr algn="ctr"/>
            <a:r>
              <a:rPr lang="en-US" dirty="0" smtClean="0"/>
              <a:t>Early PEV Mainstream Enrollment</a:t>
            </a:r>
            <a:endParaRPr lang="en-US" dirty="0"/>
          </a:p>
        </p:txBody>
      </p:sp>
      <p:sp>
        <p:nvSpPr>
          <p:cNvPr id="18" name="TextBox 17"/>
          <p:cNvSpPr txBox="1"/>
          <p:nvPr/>
        </p:nvSpPr>
        <p:spPr>
          <a:xfrm>
            <a:off x="7476380" y="1910090"/>
            <a:ext cx="957720" cy="461665"/>
          </a:xfrm>
          <a:prstGeom prst="rect">
            <a:avLst/>
          </a:prstGeom>
          <a:noFill/>
        </p:spPr>
        <p:txBody>
          <a:bodyPr wrap="square" rtlCol="0">
            <a:spAutoFit/>
          </a:bodyPr>
          <a:lstStyle/>
          <a:p>
            <a:r>
              <a:rPr lang="en-US" sz="2400" dirty="0" smtClean="0"/>
              <a:t>53%</a:t>
            </a:r>
            <a:endParaRPr lang="en-US" sz="2400" dirty="0"/>
          </a:p>
        </p:txBody>
      </p:sp>
      <p:sp>
        <p:nvSpPr>
          <p:cNvPr id="19" name="TextBox 18"/>
          <p:cNvSpPr txBox="1"/>
          <p:nvPr/>
        </p:nvSpPr>
        <p:spPr>
          <a:xfrm>
            <a:off x="7476380" y="2763546"/>
            <a:ext cx="957720" cy="461665"/>
          </a:xfrm>
          <a:prstGeom prst="rect">
            <a:avLst/>
          </a:prstGeom>
          <a:noFill/>
        </p:spPr>
        <p:txBody>
          <a:bodyPr wrap="square" rtlCol="0">
            <a:spAutoFit/>
          </a:bodyPr>
          <a:lstStyle/>
          <a:p>
            <a:r>
              <a:rPr lang="en-US" sz="2400" dirty="0" smtClean="0"/>
              <a:t>70%</a:t>
            </a:r>
            <a:endParaRPr lang="en-US" sz="2400" dirty="0"/>
          </a:p>
        </p:txBody>
      </p:sp>
      <p:sp>
        <p:nvSpPr>
          <p:cNvPr id="20" name="TextBox 19"/>
          <p:cNvSpPr txBox="1"/>
          <p:nvPr/>
        </p:nvSpPr>
        <p:spPr>
          <a:xfrm>
            <a:off x="7476380" y="3502302"/>
            <a:ext cx="957720" cy="461665"/>
          </a:xfrm>
          <a:prstGeom prst="rect">
            <a:avLst/>
          </a:prstGeom>
          <a:noFill/>
        </p:spPr>
        <p:txBody>
          <a:bodyPr wrap="square" rtlCol="0">
            <a:spAutoFit/>
          </a:bodyPr>
          <a:lstStyle/>
          <a:p>
            <a:r>
              <a:rPr lang="en-US" sz="2400" dirty="0" smtClean="0"/>
              <a:t>61%</a:t>
            </a:r>
            <a:endParaRPr lang="en-US" sz="2400" dirty="0"/>
          </a:p>
        </p:txBody>
      </p:sp>
      <p:sp>
        <p:nvSpPr>
          <p:cNvPr id="21" name="TextBox 20"/>
          <p:cNvSpPr txBox="1"/>
          <p:nvPr/>
        </p:nvSpPr>
        <p:spPr>
          <a:xfrm>
            <a:off x="7486540" y="4200418"/>
            <a:ext cx="957720" cy="461665"/>
          </a:xfrm>
          <a:prstGeom prst="rect">
            <a:avLst/>
          </a:prstGeom>
          <a:noFill/>
        </p:spPr>
        <p:txBody>
          <a:bodyPr wrap="square" rtlCol="0">
            <a:spAutoFit/>
          </a:bodyPr>
          <a:lstStyle/>
          <a:p>
            <a:r>
              <a:rPr lang="en-US" sz="2400" dirty="0" smtClean="0"/>
              <a:t>57%</a:t>
            </a:r>
            <a:endParaRPr lang="en-US" sz="2400" dirty="0"/>
          </a:p>
        </p:txBody>
      </p:sp>
      <p:sp>
        <p:nvSpPr>
          <p:cNvPr id="22" name="TextBox 21"/>
          <p:cNvSpPr txBox="1"/>
          <p:nvPr/>
        </p:nvSpPr>
        <p:spPr>
          <a:xfrm>
            <a:off x="7476380" y="4995822"/>
            <a:ext cx="957720" cy="461665"/>
          </a:xfrm>
          <a:prstGeom prst="rect">
            <a:avLst/>
          </a:prstGeom>
          <a:noFill/>
        </p:spPr>
        <p:txBody>
          <a:bodyPr wrap="square" rtlCol="0">
            <a:spAutoFit/>
          </a:bodyPr>
          <a:lstStyle/>
          <a:p>
            <a:r>
              <a:rPr lang="en-US" sz="2400" dirty="0" smtClean="0"/>
              <a:t>46%</a:t>
            </a:r>
            <a:endParaRPr lang="en-US" sz="2400" dirty="0"/>
          </a:p>
        </p:txBody>
      </p:sp>
      <p:sp>
        <p:nvSpPr>
          <p:cNvPr id="29" name="TextBox 28"/>
          <p:cNvSpPr txBox="1"/>
          <p:nvPr/>
        </p:nvSpPr>
        <p:spPr>
          <a:xfrm>
            <a:off x="6518868" y="1622108"/>
            <a:ext cx="2940826" cy="307777"/>
          </a:xfrm>
          <a:prstGeom prst="rect">
            <a:avLst/>
          </a:prstGeom>
          <a:noFill/>
        </p:spPr>
        <p:txBody>
          <a:bodyPr wrap="square" rtlCol="0">
            <a:spAutoFit/>
          </a:bodyPr>
          <a:lstStyle/>
          <a:p>
            <a:pPr algn="ctr"/>
            <a:r>
              <a:rPr lang="en-US" dirty="0" smtClean="0">
                <a:solidFill>
                  <a:srgbClr val="FFFF00"/>
                </a:solidFill>
              </a:rPr>
              <a:t>PEV </a:t>
            </a:r>
            <a:r>
              <a:rPr lang="en-US" dirty="0" smtClean="0">
                <a:solidFill>
                  <a:srgbClr val="FFFF00"/>
                </a:solidFill>
              </a:rPr>
              <a:t>design</a:t>
            </a:r>
          </a:p>
        </p:txBody>
      </p:sp>
      <p:sp>
        <p:nvSpPr>
          <p:cNvPr id="30" name="Rectangle 29"/>
          <p:cNvSpPr/>
          <p:nvPr/>
        </p:nvSpPr>
        <p:spPr>
          <a:xfrm>
            <a:off x="-201296" y="2466696"/>
            <a:ext cx="9345296" cy="769402"/>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Rectangle 30"/>
          <p:cNvSpPr/>
          <p:nvPr/>
        </p:nvSpPr>
        <p:spPr>
          <a:xfrm>
            <a:off x="-48896" y="3220028"/>
            <a:ext cx="9345296" cy="769402"/>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Rectangle 31"/>
          <p:cNvSpPr/>
          <p:nvPr/>
        </p:nvSpPr>
        <p:spPr>
          <a:xfrm>
            <a:off x="-121172" y="3993163"/>
            <a:ext cx="9345296" cy="769402"/>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Rectangle 32"/>
          <p:cNvSpPr/>
          <p:nvPr/>
        </p:nvSpPr>
        <p:spPr>
          <a:xfrm>
            <a:off x="331893" y="4711332"/>
            <a:ext cx="9345296" cy="769402"/>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TextBox 33"/>
          <p:cNvSpPr txBox="1"/>
          <p:nvPr/>
        </p:nvSpPr>
        <p:spPr>
          <a:xfrm>
            <a:off x="2301767" y="6545426"/>
            <a:ext cx="6865584" cy="276999"/>
          </a:xfrm>
          <a:prstGeom prst="rect">
            <a:avLst/>
          </a:prstGeom>
          <a:noFill/>
        </p:spPr>
        <p:txBody>
          <a:bodyPr wrap="square" rtlCol="0">
            <a:spAutoFit/>
          </a:bodyPr>
          <a:lstStyle/>
          <a:p>
            <a:pPr algn="r"/>
            <a:r>
              <a:rPr lang="en-CA" sz="1200" dirty="0" smtClean="0">
                <a:solidFill>
                  <a:srgbClr val="FFFF00"/>
                </a:solidFill>
              </a:rPr>
              <a:t>Source</a:t>
            </a:r>
            <a:r>
              <a:rPr lang="en-CA" sz="1200" dirty="0" smtClean="0">
                <a:solidFill>
                  <a:srgbClr val="0067B1"/>
                </a:solidFill>
              </a:rPr>
              <a:t>: </a:t>
            </a:r>
            <a:r>
              <a:rPr lang="en-CA" sz="1200" dirty="0" smtClean="0">
                <a:solidFill>
                  <a:srgbClr val="FFFFFF"/>
                </a:solidFill>
              </a:rPr>
              <a:t>Bailey and Axsen (2016), </a:t>
            </a:r>
            <a:r>
              <a:rPr lang="en-CA" sz="1200" i="1" dirty="0" smtClean="0">
                <a:solidFill>
                  <a:srgbClr val="FFFFFF"/>
                </a:solidFill>
              </a:rPr>
              <a:t>Transportation Research A</a:t>
            </a:r>
            <a:endParaRPr lang="en-CA" sz="1200" i="1" dirty="0">
              <a:solidFill>
                <a:srgbClr val="FFFFFF"/>
              </a:solidFill>
            </a:endParaRPr>
          </a:p>
        </p:txBody>
      </p:sp>
    </p:spTree>
    <p:extLst>
      <p:ext uri="{BB962C8B-B14F-4D97-AF65-F5344CB8AC3E}">
        <p14:creationId xmlns:p14="http://schemas.microsoft.com/office/powerpoint/2010/main" val="1322754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31"/>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32"/>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3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799"/>
            <a:ext cx="8229600" cy="512539"/>
          </a:xfrm>
        </p:spPr>
        <p:txBody>
          <a:bodyPr/>
          <a:lstStyle/>
          <a:p>
            <a:r>
              <a:rPr lang="en-US" sz="3400" dirty="0" smtClean="0"/>
              <a:t>VGI and the potential </a:t>
            </a:r>
            <a:br>
              <a:rPr lang="en-US" sz="3400" dirty="0" smtClean="0"/>
            </a:br>
            <a:r>
              <a:rPr lang="en-US" sz="3400" dirty="0" smtClean="0"/>
              <a:t>“Early Mainstream” PEV buyers</a:t>
            </a:r>
            <a:endParaRPr lang="en-US" sz="3400" dirty="0"/>
          </a:p>
        </p:txBody>
      </p:sp>
      <p:sp>
        <p:nvSpPr>
          <p:cNvPr id="8" name="TextBox 7"/>
          <p:cNvSpPr txBox="1"/>
          <p:nvPr/>
        </p:nvSpPr>
        <p:spPr>
          <a:xfrm>
            <a:off x="1403648" y="1700808"/>
            <a:ext cx="184731" cy="369332"/>
          </a:xfrm>
          <a:prstGeom prst="rect">
            <a:avLst/>
          </a:prstGeom>
          <a:noFill/>
        </p:spPr>
        <p:txBody>
          <a:bodyPr wrap="none" rtlCol="0">
            <a:spAutoFit/>
          </a:bodyPr>
          <a:lstStyle/>
          <a:p>
            <a:endParaRPr lang="en-US" dirty="0"/>
          </a:p>
        </p:txBody>
      </p:sp>
      <p:sp>
        <p:nvSpPr>
          <p:cNvPr id="15" name="TextBox 14"/>
          <p:cNvSpPr txBox="1"/>
          <p:nvPr/>
        </p:nvSpPr>
        <p:spPr>
          <a:xfrm>
            <a:off x="199588" y="1579816"/>
            <a:ext cx="8541641" cy="4401205"/>
          </a:xfrm>
          <a:prstGeom prst="rect">
            <a:avLst/>
          </a:prstGeom>
          <a:noFill/>
        </p:spPr>
        <p:txBody>
          <a:bodyPr wrap="square" rtlCol="0">
            <a:spAutoFit/>
          </a:bodyPr>
          <a:lstStyle/>
          <a:p>
            <a:pPr algn="l"/>
            <a:r>
              <a:rPr lang="en-CA" sz="2800" dirty="0" smtClean="0"/>
              <a:t>Mainstream consumers are…</a:t>
            </a:r>
          </a:p>
          <a:p>
            <a:pPr marL="514350" indent="-514350" algn="l">
              <a:buFont typeface="+mj-lt"/>
              <a:buAutoNum type="arabicPeriod"/>
            </a:pPr>
            <a:r>
              <a:rPr lang="en-CA" sz="3200" b="0" dirty="0" smtClean="0"/>
              <a:t>Generally confused</a:t>
            </a:r>
          </a:p>
          <a:p>
            <a:pPr marL="514350" indent="-514350" algn="l">
              <a:buFont typeface="+mj-lt"/>
              <a:buAutoNum type="arabicPeriod"/>
            </a:pPr>
            <a:r>
              <a:rPr lang="en-CA" sz="3200" b="0" dirty="0" smtClean="0"/>
              <a:t>Once explained, generally </a:t>
            </a:r>
            <a:r>
              <a:rPr lang="en-CA" sz="3200" b="0" dirty="0" smtClean="0"/>
              <a:t>supportive (especially with renewables)</a:t>
            </a:r>
            <a:endParaRPr lang="en-CA" sz="3200" b="0" dirty="0" smtClean="0"/>
          </a:p>
          <a:p>
            <a:pPr marL="514350" indent="-514350" algn="l">
              <a:buFont typeface="+mj-lt"/>
              <a:buAutoNum type="arabicPeriod"/>
            </a:pPr>
            <a:r>
              <a:rPr lang="en-CA" sz="3200" b="0" dirty="0" smtClean="0"/>
              <a:t>…</a:t>
            </a:r>
            <a:r>
              <a:rPr lang="en-CA" sz="3200" b="0" dirty="0" smtClean="0"/>
              <a:t>but when set of as a </a:t>
            </a:r>
            <a:r>
              <a:rPr lang="en-CA" sz="3200" b="0" dirty="0" err="1" smtClean="0"/>
              <a:t>tradeoffs</a:t>
            </a:r>
            <a:r>
              <a:rPr lang="en-CA" sz="3200" b="0" dirty="0" smtClean="0"/>
              <a:t> (choice experiment), cost and convenience attributes </a:t>
            </a:r>
            <a:r>
              <a:rPr lang="en-CA" sz="3200" b="0" dirty="0" smtClean="0"/>
              <a:t>win</a:t>
            </a:r>
          </a:p>
          <a:p>
            <a:pPr marL="514350" indent="-514350" algn="l">
              <a:buFont typeface="+mj-lt"/>
              <a:buAutoNum type="arabicPeriod"/>
            </a:pPr>
            <a:r>
              <a:rPr lang="en-CA" sz="3200" b="0" dirty="0" smtClean="0"/>
              <a:t>“Trust</a:t>
            </a:r>
            <a:r>
              <a:rPr lang="en-CA" sz="3200" b="0" dirty="0" smtClean="0"/>
              <a:t>” will be an important factor for some</a:t>
            </a:r>
          </a:p>
          <a:p>
            <a:pPr marL="514350" indent="-514350" algn="l">
              <a:buFont typeface="+mj-lt"/>
              <a:buAutoNum type="arabicPeriod"/>
            </a:pPr>
            <a:endParaRPr lang="en-CA" sz="2800" dirty="0" smtClean="0"/>
          </a:p>
        </p:txBody>
      </p:sp>
    </p:spTree>
    <p:extLst>
      <p:ext uri="{BB962C8B-B14F-4D97-AF65-F5344CB8AC3E}">
        <p14:creationId xmlns:p14="http://schemas.microsoft.com/office/powerpoint/2010/main" val="576971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8" name="Rectangle 14"/>
          <p:cNvSpPr>
            <a:spLocks noGrp="1" noChangeArrowheads="1"/>
          </p:cNvSpPr>
          <p:nvPr>
            <p:ph type="title"/>
          </p:nvPr>
        </p:nvSpPr>
        <p:spPr>
          <a:xfrm>
            <a:off x="440162" y="2720611"/>
            <a:ext cx="8229600" cy="1143000"/>
          </a:xfrm>
          <a:noFill/>
        </p:spPr>
        <p:txBody>
          <a:bodyPr/>
          <a:lstStyle/>
          <a:p>
            <a:pPr eaLnBrk="1" hangingPunct="1"/>
            <a:r>
              <a:rPr lang="en-US" dirty="0" smtClean="0">
                <a:solidFill>
                  <a:srgbClr val="FFFF00"/>
                </a:solidFill>
              </a:rPr>
              <a:t>Extras</a:t>
            </a:r>
            <a:endParaRPr lang="en-US" sz="3600" b="1" dirty="0" smtClean="0">
              <a:solidFill>
                <a:srgbClr val="FFFF00"/>
              </a:solidFill>
            </a:endParaRPr>
          </a:p>
        </p:txBody>
      </p:sp>
    </p:spTree>
    <p:extLst>
      <p:ext uri="{BB962C8B-B14F-4D97-AF65-F5344CB8AC3E}">
        <p14:creationId xmlns:p14="http://schemas.microsoft.com/office/powerpoint/2010/main" val="349722128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2653"/>
            <a:ext cx="9006150" cy="1143000"/>
          </a:xfrm>
        </p:spPr>
        <p:txBody>
          <a:bodyPr>
            <a:noAutofit/>
          </a:bodyPr>
          <a:lstStyle/>
          <a:p>
            <a:r>
              <a:rPr lang="en-US" sz="3600" dirty="0" smtClean="0"/>
              <a:t>Mainstream: everybody loves “Green”</a:t>
            </a:r>
            <a:endParaRPr lang="en-US" sz="3600" dirty="0"/>
          </a:p>
        </p:txBody>
      </p:sp>
      <p:graphicFrame>
        <p:nvGraphicFramePr>
          <p:cNvPr id="5" name="Chart 4"/>
          <p:cNvGraphicFramePr>
            <a:graphicFrameLocks/>
          </p:cNvGraphicFramePr>
          <p:nvPr>
            <p:extLst>
              <p:ext uri="{D42A27DB-BD31-4B8C-83A1-F6EECF244321}">
                <p14:modId xmlns:p14="http://schemas.microsoft.com/office/powerpoint/2010/main" val="2015799004"/>
              </p:ext>
            </p:extLst>
          </p:nvPr>
        </p:nvGraphicFramePr>
        <p:xfrm>
          <a:off x="618233" y="830228"/>
          <a:ext cx="7918186" cy="5114697"/>
        </p:xfrm>
        <a:graphic>
          <a:graphicData uri="http://schemas.openxmlformats.org/drawingml/2006/chart">
            <c:chart xmlns:c="http://schemas.openxmlformats.org/drawingml/2006/chart" xmlns:r="http://schemas.openxmlformats.org/officeDocument/2006/relationships" r:id="rId3"/>
          </a:graphicData>
        </a:graphic>
      </p:graphicFrame>
      <p:sp>
        <p:nvSpPr>
          <p:cNvPr id="6" name="Rounded Rectangle 5"/>
          <p:cNvSpPr/>
          <p:nvPr/>
        </p:nvSpPr>
        <p:spPr>
          <a:xfrm>
            <a:off x="568106" y="3287786"/>
            <a:ext cx="7752976" cy="1738001"/>
          </a:xfrm>
          <a:prstGeom prst="roundRect">
            <a:avLst/>
          </a:prstGeom>
          <a:noFill/>
          <a:ln w="63500">
            <a:solidFill>
              <a:srgbClr val="009146"/>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3727782" y="765934"/>
            <a:ext cx="849913" cy="307777"/>
          </a:xfrm>
          <a:prstGeom prst="rect">
            <a:avLst/>
          </a:prstGeom>
          <a:noFill/>
        </p:spPr>
        <p:txBody>
          <a:bodyPr wrap="none" rtlCol="0">
            <a:spAutoFit/>
          </a:bodyPr>
          <a:lstStyle/>
          <a:p>
            <a:r>
              <a:rPr lang="en-CA" dirty="0" smtClean="0"/>
              <a:t>Oppose</a:t>
            </a:r>
            <a:endParaRPr lang="en-CA" dirty="0"/>
          </a:p>
        </p:txBody>
      </p:sp>
      <p:sp>
        <p:nvSpPr>
          <p:cNvPr id="10" name="TextBox 9"/>
          <p:cNvSpPr txBox="1"/>
          <p:nvPr/>
        </p:nvSpPr>
        <p:spPr>
          <a:xfrm>
            <a:off x="5154277" y="768912"/>
            <a:ext cx="870751" cy="307777"/>
          </a:xfrm>
          <a:prstGeom prst="rect">
            <a:avLst/>
          </a:prstGeom>
          <a:noFill/>
        </p:spPr>
        <p:txBody>
          <a:bodyPr wrap="none" rtlCol="0">
            <a:spAutoFit/>
          </a:bodyPr>
          <a:lstStyle/>
          <a:p>
            <a:r>
              <a:rPr lang="en-CA" dirty="0" smtClean="0"/>
              <a:t>Support</a:t>
            </a:r>
            <a:endParaRPr lang="en-CA" dirty="0"/>
          </a:p>
        </p:txBody>
      </p:sp>
      <p:sp>
        <p:nvSpPr>
          <p:cNvPr id="11" name="TextBox 10"/>
          <p:cNvSpPr txBox="1"/>
          <p:nvPr/>
        </p:nvSpPr>
        <p:spPr>
          <a:xfrm>
            <a:off x="2301767" y="6545426"/>
            <a:ext cx="6865584" cy="276999"/>
          </a:xfrm>
          <a:prstGeom prst="rect">
            <a:avLst/>
          </a:prstGeom>
          <a:noFill/>
        </p:spPr>
        <p:txBody>
          <a:bodyPr wrap="square" rtlCol="0">
            <a:spAutoFit/>
          </a:bodyPr>
          <a:lstStyle/>
          <a:p>
            <a:pPr algn="r"/>
            <a:r>
              <a:rPr lang="en-CA" sz="1200" dirty="0" smtClean="0">
                <a:solidFill>
                  <a:srgbClr val="FFFF00"/>
                </a:solidFill>
              </a:rPr>
              <a:t>Source</a:t>
            </a:r>
            <a:r>
              <a:rPr lang="en-CA" sz="1200" dirty="0" smtClean="0">
                <a:solidFill>
                  <a:srgbClr val="0067B1"/>
                </a:solidFill>
              </a:rPr>
              <a:t>: </a:t>
            </a:r>
            <a:r>
              <a:rPr lang="en-CA" sz="1200" dirty="0" smtClean="0">
                <a:solidFill>
                  <a:srgbClr val="FFFFFF"/>
                </a:solidFill>
              </a:rPr>
              <a:t>Bailey and Axsen (2016), </a:t>
            </a:r>
            <a:r>
              <a:rPr lang="en-CA" sz="1200" i="1" dirty="0" smtClean="0">
                <a:solidFill>
                  <a:srgbClr val="FFFFFF"/>
                </a:solidFill>
              </a:rPr>
              <a:t>Transportation Research A</a:t>
            </a:r>
            <a:endParaRPr lang="en-CA" sz="1200" i="1" dirty="0">
              <a:solidFill>
                <a:srgbClr val="FFFFFF"/>
              </a:solidFill>
            </a:endParaRPr>
          </a:p>
        </p:txBody>
      </p:sp>
    </p:spTree>
    <p:extLst>
      <p:ext uri="{BB962C8B-B14F-4D97-AF65-F5344CB8AC3E}">
        <p14:creationId xmlns:p14="http://schemas.microsoft.com/office/powerpoint/2010/main" val="3776685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p:cNvSpPr txBox="1"/>
          <p:nvPr/>
        </p:nvSpPr>
        <p:spPr>
          <a:xfrm>
            <a:off x="7589675" y="5237083"/>
            <a:ext cx="1370138" cy="646331"/>
          </a:xfrm>
          <a:prstGeom prst="rect">
            <a:avLst/>
          </a:prstGeom>
          <a:noFill/>
        </p:spPr>
        <p:txBody>
          <a:bodyPr wrap="square" rtlCol="0">
            <a:spAutoFit/>
          </a:bodyPr>
          <a:lstStyle/>
          <a:p>
            <a:pPr algn="ctr"/>
            <a:r>
              <a:rPr lang="en-US" sz="3600" dirty="0" smtClean="0"/>
              <a:t>3%</a:t>
            </a:r>
            <a:endParaRPr lang="en-US" sz="3600" dirty="0"/>
          </a:p>
        </p:txBody>
      </p:sp>
      <p:sp>
        <p:nvSpPr>
          <p:cNvPr id="35" name="TextBox 34"/>
          <p:cNvSpPr txBox="1"/>
          <p:nvPr/>
        </p:nvSpPr>
        <p:spPr>
          <a:xfrm>
            <a:off x="7589675" y="3908348"/>
            <a:ext cx="1370138" cy="646331"/>
          </a:xfrm>
          <a:prstGeom prst="rect">
            <a:avLst/>
          </a:prstGeom>
          <a:noFill/>
        </p:spPr>
        <p:txBody>
          <a:bodyPr wrap="square" rtlCol="0">
            <a:spAutoFit/>
          </a:bodyPr>
          <a:lstStyle/>
          <a:p>
            <a:pPr algn="ctr"/>
            <a:r>
              <a:rPr lang="en-US" sz="3600" dirty="0" smtClean="0"/>
              <a:t>18%</a:t>
            </a:r>
            <a:endParaRPr lang="en-US" sz="3600" dirty="0"/>
          </a:p>
        </p:txBody>
      </p:sp>
      <p:sp>
        <p:nvSpPr>
          <p:cNvPr id="2" name="Title 1"/>
          <p:cNvSpPr>
            <a:spLocks noGrp="1"/>
          </p:cNvSpPr>
          <p:nvPr>
            <p:ph type="title"/>
          </p:nvPr>
        </p:nvSpPr>
        <p:spPr>
          <a:xfrm>
            <a:off x="457200" y="-61885"/>
            <a:ext cx="8229600" cy="1143000"/>
          </a:xfrm>
        </p:spPr>
        <p:txBody>
          <a:bodyPr>
            <a:noAutofit/>
          </a:bodyPr>
          <a:lstStyle/>
          <a:p>
            <a:r>
              <a:rPr lang="en-US" sz="2800" dirty="0" smtClean="0"/>
              <a:t>All groups: Won’t accept much inconvenience</a:t>
            </a:r>
            <a:endParaRPr lang="en-US" sz="2800" dirty="0"/>
          </a:p>
        </p:txBody>
      </p:sp>
      <p:sp>
        <p:nvSpPr>
          <p:cNvPr id="7" name="Rectangle 6"/>
          <p:cNvSpPr/>
          <p:nvPr/>
        </p:nvSpPr>
        <p:spPr>
          <a:xfrm>
            <a:off x="345542" y="5207838"/>
            <a:ext cx="5814732" cy="10360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3303035" y="5207838"/>
            <a:ext cx="2857239" cy="1036098"/>
          </a:xfrm>
          <a:prstGeom prst="rect">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4463403" y="5523738"/>
            <a:ext cx="898111" cy="367717"/>
          </a:xfrm>
          <a:prstGeom prst="rect">
            <a:avLst/>
          </a:prstGeom>
          <a:noFill/>
        </p:spPr>
        <p:txBody>
          <a:bodyPr wrap="square" rtlCol="0">
            <a:spAutoFit/>
          </a:bodyPr>
          <a:lstStyle/>
          <a:p>
            <a:r>
              <a:rPr lang="en-US" dirty="0" smtClean="0"/>
              <a:t>50%</a:t>
            </a:r>
            <a:endParaRPr lang="en-US" dirty="0"/>
          </a:p>
        </p:txBody>
      </p:sp>
      <p:sp>
        <p:nvSpPr>
          <p:cNvPr id="10" name="TextBox 9"/>
          <p:cNvSpPr txBox="1"/>
          <p:nvPr/>
        </p:nvSpPr>
        <p:spPr>
          <a:xfrm>
            <a:off x="345542" y="5483304"/>
            <a:ext cx="3031721" cy="523220"/>
          </a:xfrm>
          <a:prstGeom prst="rect">
            <a:avLst/>
          </a:prstGeom>
          <a:noFill/>
        </p:spPr>
        <p:txBody>
          <a:bodyPr wrap="square" rtlCol="0">
            <a:spAutoFit/>
          </a:bodyPr>
          <a:lstStyle/>
          <a:p>
            <a:pPr algn="ctr"/>
            <a:r>
              <a:rPr lang="en-US" sz="2800" dirty="0" smtClean="0">
                <a:solidFill>
                  <a:schemeClr val="bg1"/>
                </a:solidFill>
              </a:rPr>
              <a:t>50%</a:t>
            </a:r>
            <a:r>
              <a:rPr lang="en-US" sz="1600" dirty="0" smtClean="0">
                <a:solidFill>
                  <a:schemeClr val="bg1"/>
                </a:solidFill>
              </a:rPr>
              <a:t> </a:t>
            </a:r>
            <a:r>
              <a:rPr lang="en-US" sz="1600" dirty="0">
                <a:solidFill>
                  <a:schemeClr val="bg1"/>
                </a:solidFill>
              </a:rPr>
              <a:t>Charged In a morning</a:t>
            </a:r>
          </a:p>
        </p:txBody>
      </p:sp>
      <p:sp>
        <p:nvSpPr>
          <p:cNvPr id="19" name="Rectangle 18"/>
          <p:cNvSpPr/>
          <p:nvPr/>
        </p:nvSpPr>
        <p:spPr>
          <a:xfrm>
            <a:off x="345542" y="2318752"/>
            <a:ext cx="5814732" cy="10360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9"/>
          <p:cNvSpPr/>
          <p:nvPr/>
        </p:nvSpPr>
        <p:spPr>
          <a:xfrm>
            <a:off x="5599561" y="2318752"/>
            <a:ext cx="560713" cy="1036098"/>
          </a:xfrm>
          <a:prstGeom prst="rect">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TextBox 20"/>
          <p:cNvSpPr txBox="1"/>
          <p:nvPr/>
        </p:nvSpPr>
        <p:spPr>
          <a:xfrm>
            <a:off x="5559679" y="2616701"/>
            <a:ext cx="898111" cy="367717"/>
          </a:xfrm>
          <a:prstGeom prst="rect">
            <a:avLst/>
          </a:prstGeom>
          <a:noFill/>
        </p:spPr>
        <p:txBody>
          <a:bodyPr wrap="square" rtlCol="0">
            <a:spAutoFit/>
          </a:bodyPr>
          <a:lstStyle/>
          <a:p>
            <a:r>
              <a:rPr lang="en-US" dirty="0"/>
              <a:t>1</a:t>
            </a:r>
            <a:r>
              <a:rPr lang="en-US" dirty="0" smtClean="0"/>
              <a:t>0%</a:t>
            </a:r>
            <a:endParaRPr lang="en-US" dirty="0"/>
          </a:p>
        </p:txBody>
      </p:sp>
      <p:sp>
        <p:nvSpPr>
          <p:cNvPr id="22" name="TextBox 21"/>
          <p:cNvSpPr txBox="1"/>
          <p:nvPr/>
        </p:nvSpPr>
        <p:spPr>
          <a:xfrm>
            <a:off x="177937" y="2499263"/>
            <a:ext cx="3416028" cy="523220"/>
          </a:xfrm>
          <a:prstGeom prst="rect">
            <a:avLst/>
          </a:prstGeom>
          <a:noFill/>
        </p:spPr>
        <p:txBody>
          <a:bodyPr wrap="square" rtlCol="0">
            <a:spAutoFit/>
          </a:bodyPr>
          <a:lstStyle/>
          <a:p>
            <a:pPr algn="ctr"/>
            <a:r>
              <a:rPr lang="en-US" sz="2800" dirty="0">
                <a:solidFill>
                  <a:schemeClr val="bg1"/>
                </a:solidFill>
              </a:rPr>
              <a:t>9</a:t>
            </a:r>
            <a:r>
              <a:rPr lang="en-US" sz="2800" dirty="0" smtClean="0">
                <a:solidFill>
                  <a:schemeClr val="bg1"/>
                </a:solidFill>
              </a:rPr>
              <a:t>0% </a:t>
            </a:r>
            <a:r>
              <a:rPr lang="en-US" sz="1600" dirty="0" smtClean="0">
                <a:solidFill>
                  <a:schemeClr val="bg1"/>
                </a:solidFill>
              </a:rPr>
              <a:t>Charged In a morning</a:t>
            </a:r>
            <a:endParaRPr lang="en-US" sz="1600" dirty="0">
              <a:solidFill>
                <a:schemeClr val="bg1"/>
              </a:solidFill>
            </a:endParaRPr>
          </a:p>
        </p:txBody>
      </p:sp>
      <p:sp>
        <p:nvSpPr>
          <p:cNvPr id="23" name="Rectangle 22"/>
          <p:cNvSpPr/>
          <p:nvPr/>
        </p:nvSpPr>
        <p:spPr>
          <a:xfrm>
            <a:off x="345542" y="3772649"/>
            <a:ext cx="5814732" cy="10360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Rectangle 23"/>
          <p:cNvSpPr/>
          <p:nvPr/>
        </p:nvSpPr>
        <p:spPr>
          <a:xfrm>
            <a:off x="4747402" y="3772649"/>
            <a:ext cx="1412872" cy="1036098"/>
          </a:xfrm>
          <a:prstGeom prst="rect">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TextBox 24"/>
          <p:cNvSpPr txBox="1"/>
          <p:nvPr/>
        </p:nvSpPr>
        <p:spPr>
          <a:xfrm>
            <a:off x="5150505" y="4088549"/>
            <a:ext cx="898111" cy="367717"/>
          </a:xfrm>
          <a:prstGeom prst="rect">
            <a:avLst/>
          </a:prstGeom>
          <a:noFill/>
        </p:spPr>
        <p:txBody>
          <a:bodyPr wrap="square" rtlCol="0">
            <a:spAutoFit/>
          </a:bodyPr>
          <a:lstStyle/>
          <a:p>
            <a:r>
              <a:rPr lang="en-US" dirty="0" smtClean="0"/>
              <a:t>25%</a:t>
            </a:r>
            <a:endParaRPr lang="en-US" dirty="0"/>
          </a:p>
        </p:txBody>
      </p:sp>
      <p:sp>
        <p:nvSpPr>
          <p:cNvPr id="26" name="TextBox 25"/>
          <p:cNvSpPr txBox="1"/>
          <p:nvPr/>
        </p:nvSpPr>
        <p:spPr>
          <a:xfrm>
            <a:off x="241272" y="4005784"/>
            <a:ext cx="3280418" cy="523220"/>
          </a:xfrm>
          <a:prstGeom prst="rect">
            <a:avLst/>
          </a:prstGeom>
          <a:noFill/>
        </p:spPr>
        <p:txBody>
          <a:bodyPr wrap="square" rtlCol="0">
            <a:spAutoFit/>
          </a:bodyPr>
          <a:lstStyle/>
          <a:p>
            <a:pPr algn="ctr"/>
            <a:r>
              <a:rPr lang="en-US" sz="2800" dirty="0" smtClean="0">
                <a:solidFill>
                  <a:schemeClr val="bg1"/>
                </a:solidFill>
              </a:rPr>
              <a:t>75% </a:t>
            </a:r>
            <a:r>
              <a:rPr lang="en-US" sz="1600" dirty="0">
                <a:solidFill>
                  <a:schemeClr val="bg1"/>
                </a:solidFill>
              </a:rPr>
              <a:t>Charged In a morning</a:t>
            </a:r>
          </a:p>
        </p:txBody>
      </p:sp>
      <p:sp>
        <p:nvSpPr>
          <p:cNvPr id="28" name="TextBox 27"/>
          <p:cNvSpPr txBox="1"/>
          <p:nvPr/>
        </p:nvSpPr>
        <p:spPr>
          <a:xfrm>
            <a:off x="5734559" y="1164121"/>
            <a:ext cx="3254884" cy="523220"/>
          </a:xfrm>
          <a:prstGeom prst="rect">
            <a:avLst/>
          </a:prstGeom>
          <a:noFill/>
        </p:spPr>
        <p:txBody>
          <a:bodyPr wrap="square" rtlCol="0">
            <a:spAutoFit/>
          </a:bodyPr>
          <a:lstStyle/>
          <a:p>
            <a:pPr algn="ctr"/>
            <a:r>
              <a:rPr lang="en-US" dirty="0" smtClean="0"/>
              <a:t>Percentage </a:t>
            </a:r>
            <a:r>
              <a:rPr lang="en-US" dirty="0"/>
              <a:t>o</a:t>
            </a:r>
            <a:r>
              <a:rPr lang="en-US" dirty="0" smtClean="0"/>
              <a:t>f respondents that would accept this GMC </a:t>
            </a:r>
            <a:r>
              <a:rPr lang="en-US" u="sng" dirty="0" smtClean="0"/>
              <a:t>every day</a:t>
            </a:r>
          </a:p>
        </p:txBody>
      </p:sp>
      <p:sp>
        <p:nvSpPr>
          <p:cNvPr id="29" name="TextBox 28"/>
          <p:cNvSpPr txBox="1"/>
          <p:nvPr/>
        </p:nvSpPr>
        <p:spPr>
          <a:xfrm>
            <a:off x="2589554" y="1425731"/>
            <a:ext cx="3039475" cy="584775"/>
          </a:xfrm>
          <a:prstGeom prst="rect">
            <a:avLst/>
          </a:prstGeom>
          <a:noFill/>
        </p:spPr>
        <p:txBody>
          <a:bodyPr wrap="square" rtlCol="0">
            <a:spAutoFit/>
          </a:bodyPr>
          <a:lstStyle/>
          <a:p>
            <a:pPr algn="ctr"/>
            <a:r>
              <a:rPr lang="en-US" sz="1600" dirty="0" smtClean="0"/>
              <a:t>Maximum amount that might be “missing” due to VGI</a:t>
            </a:r>
          </a:p>
        </p:txBody>
      </p:sp>
      <p:cxnSp>
        <p:nvCxnSpPr>
          <p:cNvPr id="30" name="Straight Arrow Connector 29"/>
          <p:cNvCxnSpPr/>
          <p:nvPr/>
        </p:nvCxnSpPr>
        <p:spPr>
          <a:xfrm>
            <a:off x="4463403" y="2026062"/>
            <a:ext cx="1418165" cy="463958"/>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33" name="TextBox 32"/>
          <p:cNvSpPr txBox="1"/>
          <p:nvPr/>
        </p:nvSpPr>
        <p:spPr>
          <a:xfrm>
            <a:off x="-444534" y="1078047"/>
            <a:ext cx="3327110" cy="584775"/>
          </a:xfrm>
          <a:prstGeom prst="rect">
            <a:avLst/>
          </a:prstGeom>
          <a:noFill/>
        </p:spPr>
        <p:txBody>
          <a:bodyPr wrap="square" rtlCol="0">
            <a:spAutoFit/>
          </a:bodyPr>
          <a:lstStyle/>
          <a:p>
            <a:r>
              <a:rPr lang="en-US" sz="1600" dirty="0" smtClean="0"/>
              <a:t>Minimum charge on any </a:t>
            </a:r>
            <a:br>
              <a:rPr lang="en-US" sz="1600" dirty="0" smtClean="0"/>
            </a:br>
            <a:r>
              <a:rPr lang="en-US" sz="1600" dirty="0" smtClean="0"/>
              <a:t>given morning.</a:t>
            </a:r>
            <a:endParaRPr lang="en-US" sz="1600" dirty="0"/>
          </a:p>
        </p:txBody>
      </p:sp>
      <p:cxnSp>
        <p:nvCxnSpPr>
          <p:cNvPr id="34" name="Straight Arrow Connector 33"/>
          <p:cNvCxnSpPr/>
          <p:nvPr/>
        </p:nvCxnSpPr>
        <p:spPr>
          <a:xfrm>
            <a:off x="1061983" y="1630307"/>
            <a:ext cx="191192" cy="859713"/>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37" name="TextBox 36"/>
          <p:cNvSpPr txBox="1"/>
          <p:nvPr/>
        </p:nvSpPr>
        <p:spPr>
          <a:xfrm>
            <a:off x="6424873" y="2435736"/>
            <a:ext cx="1370138" cy="646331"/>
          </a:xfrm>
          <a:prstGeom prst="rect">
            <a:avLst/>
          </a:prstGeom>
          <a:noFill/>
        </p:spPr>
        <p:txBody>
          <a:bodyPr wrap="square" rtlCol="0">
            <a:spAutoFit/>
          </a:bodyPr>
          <a:lstStyle/>
          <a:p>
            <a:pPr algn="ctr"/>
            <a:r>
              <a:rPr lang="en-US" sz="3600" dirty="0" smtClean="0"/>
              <a:t>43%</a:t>
            </a:r>
            <a:endParaRPr lang="en-US" sz="3600" dirty="0"/>
          </a:p>
        </p:txBody>
      </p:sp>
      <p:sp>
        <p:nvSpPr>
          <p:cNvPr id="38" name="TextBox 37"/>
          <p:cNvSpPr txBox="1"/>
          <p:nvPr/>
        </p:nvSpPr>
        <p:spPr>
          <a:xfrm>
            <a:off x="6424873" y="3908348"/>
            <a:ext cx="1370138" cy="646331"/>
          </a:xfrm>
          <a:prstGeom prst="rect">
            <a:avLst/>
          </a:prstGeom>
          <a:noFill/>
        </p:spPr>
        <p:txBody>
          <a:bodyPr wrap="square" rtlCol="0">
            <a:spAutoFit/>
          </a:bodyPr>
          <a:lstStyle/>
          <a:p>
            <a:pPr algn="ctr"/>
            <a:r>
              <a:rPr lang="en-US" sz="3600" dirty="0" smtClean="0"/>
              <a:t>18%</a:t>
            </a:r>
            <a:endParaRPr lang="en-US" sz="3600" dirty="0"/>
          </a:p>
        </p:txBody>
      </p:sp>
      <p:sp>
        <p:nvSpPr>
          <p:cNvPr id="39" name="TextBox 38"/>
          <p:cNvSpPr txBox="1"/>
          <p:nvPr/>
        </p:nvSpPr>
        <p:spPr>
          <a:xfrm>
            <a:off x="6424873" y="5237083"/>
            <a:ext cx="1370138" cy="646331"/>
          </a:xfrm>
          <a:prstGeom prst="rect">
            <a:avLst/>
          </a:prstGeom>
          <a:noFill/>
        </p:spPr>
        <p:txBody>
          <a:bodyPr wrap="square" rtlCol="0">
            <a:spAutoFit/>
          </a:bodyPr>
          <a:lstStyle/>
          <a:p>
            <a:pPr algn="ctr"/>
            <a:r>
              <a:rPr lang="en-US" sz="3600" dirty="0"/>
              <a:t>6</a:t>
            </a:r>
            <a:r>
              <a:rPr lang="en-US" sz="3600" dirty="0" smtClean="0"/>
              <a:t>%</a:t>
            </a:r>
            <a:endParaRPr lang="en-US" sz="3600" dirty="0"/>
          </a:p>
        </p:txBody>
      </p:sp>
      <p:sp>
        <p:nvSpPr>
          <p:cNvPr id="3" name="Rectangle 2"/>
          <p:cNvSpPr/>
          <p:nvPr/>
        </p:nvSpPr>
        <p:spPr>
          <a:xfrm>
            <a:off x="241272" y="3731609"/>
            <a:ext cx="8902728" cy="1077137"/>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ectangle 26"/>
          <p:cNvSpPr/>
          <p:nvPr/>
        </p:nvSpPr>
        <p:spPr>
          <a:xfrm>
            <a:off x="241272" y="4927218"/>
            <a:ext cx="8607177" cy="1429132"/>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TextBox 30"/>
          <p:cNvSpPr txBox="1"/>
          <p:nvPr/>
        </p:nvSpPr>
        <p:spPr>
          <a:xfrm>
            <a:off x="2301767" y="6545426"/>
            <a:ext cx="6865584" cy="276999"/>
          </a:xfrm>
          <a:prstGeom prst="rect">
            <a:avLst/>
          </a:prstGeom>
          <a:noFill/>
        </p:spPr>
        <p:txBody>
          <a:bodyPr wrap="square" rtlCol="0">
            <a:spAutoFit/>
          </a:bodyPr>
          <a:lstStyle/>
          <a:p>
            <a:pPr algn="r"/>
            <a:r>
              <a:rPr lang="en-CA" sz="1200" dirty="0" smtClean="0">
                <a:solidFill>
                  <a:srgbClr val="FFFF00"/>
                </a:solidFill>
              </a:rPr>
              <a:t>Source</a:t>
            </a:r>
            <a:r>
              <a:rPr lang="en-CA" sz="1200" dirty="0" smtClean="0">
                <a:solidFill>
                  <a:srgbClr val="0067B1"/>
                </a:solidFill>
              </a:rPr>
              <a:t>: </a:t>
            </a:r>
            <a:r>
              <a:rPr lang="en-CA" sz="1200" dirty="0" smtClean="0">
                <a:solidFill>
                  <a:srgbClr val="FFFFFF"/>
                </a:solidFill>
              </a:rPr>
              <a:t>Bailey and Axsen (2016), </a:t>
            </a:r>
            <a:r>
              <a:rPr lang="en-CA" sz="1200" i="1" dirty="0" smtClean="0">
                <a:solidFill>
                  <a:srgbClr val="FFFFFF"/>
                </a:solidFill>
              </a:rPr>
              <a:t>Transportation Research A</a:t>
            </a:r>
            <a:endParaRPr lang="en-CA" sz="1200" i="1" dirty="0">
              <a:solidFill>
                <a:srgbClr val="FFFFFF"/>
              </a:solidFill>
            </a:endParaRPr>
          </a:p>
        </p:txBody>
      </p:sp>
      <p:sp>
        <p:nvSpPr>
          <p:cNvPr id="32" name="TextBox 31"/>
          <p:cNvSpPr txBox="1"/>
          <p:nvPr/>
        </p:nvSpPr>
        <p:spPr>
          <a:xfrm>
            <a:off x="7589675" y="2435736"/>
            <a:ext cx="1370138" cy="646331"/>
          </a:xfrm>
          <a:prstGeom prst="rect">
            <a:avLst/>
          </a:prstGeom>
          <a:noFill/>
        </p:spPr>
        <p:txBody>
          <a:bodyPr wrap="square" rtlCol="0">
            <a:spAutoFit/>
          </a:bodyPr>
          <a:lstStyle/>
          <a:p>
            <a:pPr algn="ctr"/>
            <a:r>
              <a:rPr lang="en-US" sz="3600" dirty="0" smtClean="0"/>
              <a:t>37%</a:t>
            </a:r>
            <a:endParaRPr lang="en-US" sz="3600" dirty="0"/>
          </a:p>
        </p:txBody>
      </p:sp>
      <p:sp>
        <p:nvSpPr>
          <p:cNvPr id="40" name="TextBox 39"/>
          <p:cNvSpPr txBox="1"/>
          <p:nvPr/>
        </p:nvSpPr>
        <p:spPr>
          <a:xfrm>
            <a:off x="6126972" y="1948688"/>
            <a:ext cx="2940826" cy="338554"/>
          </a:xfrm>
          <a:prstGeom prst="rect">
            <a:avLst/>
          </a:prstGeom>
          <a:noFill/>
        </p:spPr>
        <p:txBody>
          <a:bodyPr wrap="square" rtlCol="0">
            <a:spAutoFit/>
          </a:bodyPr>
          <a:lstStyle/>
          <a:p>
            <a:pPr algn="ctr"/>
            <a:r>
              <a:rPr lang="en-US" sz="1600" dirty="0" smtClean="0">
                <a:solidFill>
                  <a:srgbClr val="FFFF00"/>
                </a:solidFill>
              </a:rPr>
              <a:t>Mainstream    Pioneers</a:t>
            </a:r>
          </a:p>
        </p:txBody>
      </p:sp>
    </p:spTree>
    <p:extLst>
      <p:ext uri="{BB962C8B-B14F-4D97-AF65-F5344CB8AC3E}">
        <p14:creationId xmlns:p14="http://schemas.microsoft.com/office/powerpoint/2010/main" val="3893400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608"/>
            <a:ext cx="8229600" cy="1143000"/>
          </a:xfrm>
        </p:spPr>
        <p:txBody>
          <a:bodyPr/>
          <a:lstStyle/>
          <a:p>
            <a:r>
              <a:rPr lang="en-CA" sz="2400" dirty="0" smtClean="0"/>
              <a:t>Latent class model results (Mainstream sample)</a:t>
            </a:r>
            <a:endParaRPr lang="en-CA" sz="2400"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725" y="585108"/>
            <a:ext cx="8972550" cy="6057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7939626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6314" y="133124"/>
            <a:ext cx="8229600" cy="1143000"/>
          </a:xfrm>
        </p:spPr>
        <p:txBody>
          <a:bodyPr/>
          <a:lstStyle/>
          <a:p>
            <a:r>
              <a:rPr lang="en-CA" dirty="0" smtClean="0"/>
              <a:t>Mainstream and Pioneer Choice models</a:t>
            </a:r>
            <a:endParaRPr lang="en-CA"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1494" y="652545"/>
            <a:ext cx="5749019" cy="63744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3864317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Comparing Pioneer and Mainstream awareness</a:t>
            </a:r>
            <a:r>
              <a:rPr lang="en-CA" dirty="0"/>
              <a:t> </a:t>
            </a:r>
            <a:r>
              <a:rPr lang="en-CA" dirty="0" smtClean="0"/>
              <a:t>of PEVs</a:t>
            </a:r>
            <a:endParaRPr lang="en-CA"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4582" y="1499507"/>
            <a:ext cx="8774148" cy="50319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5523560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a:graphicFrameLocks/>
          </p:cNvGraphicFramePr>
          <p:nvPr>
            <p:extLst>
              <p:ext uri="{D42A27DB-BD31-4B8C-83A1-F6EECF244321}">
                <p14:modId xmlns:p14="http://schemas.microsoft.com/office/powerpoint/2010/main" val="1180284543"/>
              </p:ext>
            </p:extLst>
          </p:nvPr>
        </p:nvGraphicFramePr>
        <p:xfrm>
          <a:off x="0" y="1248626"/>
          <a:ext cx="9144000" cy="5455006"/>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0" y="6549744"/>
            <a:ext cx="6532211" cy="307777"/>
          </a:xfrm>
          <a:prstGeom prst="rect">
            <a:avLst/>
          </a:prstGeom>
          <a:noFill/>
        </p:spPr>
        <p:txBody>
          <a:bodyPr wrap="square" rtlCol="0">
            <a:spAutoFit/>
          </a:bodyPr>
          <a:lstStyle/>
          <a:p>
            <a:pPr algn="l"/>
            <a:r>
              <a:rPr lang="en-CA" dirty="0" smtClean="0">
                <a:solidFill>
                  <a:srgbClr val="FFFF00"/>
                </a:solidFill>
              </a:rPr>
              <a:t>Source</a:t>
            </a:r>
            <a:r>
              <a:rPr lang="en-CA" dirty="0" smtClean="0">
                <a:solidFill>
                  <a:schemeClr val="bg1"/>
                </a:solidFill>
              </a:rPr>
              <a:t>: </a:t>
            </a:r>
            <a:r>
              <a:rPr lang="en-CA" dirty="0" err="1" smtClean="0"/>
              <a:t>Wolinetz</a:t>
            </a:r>
            <a:r>
              <a:rPr lang="en-CA" dirty="0" smtClean="0"/>
              <a:t> and Axsen (forthcoming)</a:t>
            </a:r>
            <a:endParaRPr lang="en-CA" i="1" dirty="0"/>
          </a:p>
        </p:txBody>
      </p:sp>
      <p:sp>
        <p:nvSpPr>
          <p:cNvPr id="8" name="Left Arrow 7"/>
          <p:cNvSpPr/>
          <p:nvPr/>
        </p:nvSpPr>
        <p:spPr>
          <a:xfrm>
            <a:off x="4572000" y="4833597"/>
            <a:ext cx="4157663" cy="957262"/>
          </a:xfrm>
          <a:prstGeom prst="leftArrow">
            <a:avLst>
              <a:gd name="adj1" fmla="val 73881"/>
              <a:gd name="adj2" fmla="val 5447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CA" sz="1600" dirty="0" smtClean="0">
                <a:solidFill>
                  <a:srgbClr val="000000"/>
                </a:solidFill>
              </a:rPr>
              <a:t>“Constrained” forecast, </a:t>
            </a:r>
          </a:p>
          <a:p>
            <a:pPr algn="ctr"/>
            <a:r>
              <a:rPr lang="en-CA" sz="1600" dirty="0" smtClean="0">
                <a:solidFill>
                  <a:srgbClr val="000000"/>
                </a:solidFill>
              </a:rPr>
              <a:t>without substantial policy </a:t>
            </a:r>
          </a:p>
          <a:p>
            <a:pPr algn="ctr"/>
            <a:r>
              <a:rPr lang="en-CA" sz="1600" dirty="0" smtClean="0">
                <a:solidFill>
                  <a:srgbClr val="000000"/>
                </a:solidFill>
              </a:rPr>
              <a:t>~1% market share</a:t>
            </a:r>
            <a:endParaRPr lang="en-CA" sz="1600" dirty="0">
              <a:solidFill>
                <a:srgbClr val="000000"/>
              </a:solidFill>
            </a:endParaRPr>
          </a:p>
        </p:txBody>
      </p:sp>
      <p:sp>
        <p:nvSpPr>
          <p:cNvPr id="9" name="Rectangle 12"/>
          <p:cNvSpPr>
            <a:spLocks noGrp="1"/>
          </p:cNvSpPr>
          <p:nvPr>
            <p:ph type="title" idx="4294967295"/>
          </p:nvPr>
        </p:nvSpPr>
        <p:spPr>
          <a:xfrm>
            <a:off x="446315" y="119743"/>
            <a:ext cx="8529587" cy="6048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z="4400" dirty="0" smtClean="0">
                <a:ln>
                  <a:noFill/>
                </a:ln>
                <a:solidFill>
                  <a:srgbClr val="FFFF00"/>
                </a:solidFill>
                <a:effectLst/>
              </a:rPr>
              <a:t>Important barriers to PEV sales</a:t>
            </a:r>
          </a:p>
        </p:txBody>
      </p:sp>
    </p:spTree>
    <p:extLst>
      <p:ext uri="{BB962C8B-B14F-4D97-AF65-F5344CB8AC3E}">
        <p14:creationId xmlns:p14="http://schemas.microsoft.com/office/powerpoint/2010/main" val="1137766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2825"/>
            <a:ext cx="9008918" cy="915987"/>
          </a:xfrm>
        </p:spPr>
        <p:txBody>
          <a:bodyPr>
            <a:normAutofit fontScale="90000"/>
          </a:bodyPr>
          <a:lstStyle/>
          <a:p>
            <a:r>
              <a:rPr lang="en-US" dirty="0" smtClean="0"/>
              <a:t>A framework for consumer engagement with VGI</a:t>
            </a:r>
            <a:endParaRPr lang="en-US" dirty="0"/>
          </a:p>
        </p:txBody>
      </p:sp>
      <p:pic>
        <p:nvPicPr>
          <p:cNvPr id="4" name="Picture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877122"/>
            <a:ext cx="8229600" cy="5349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4648200" y="6550224"/>
            <a:ext cx="4507468" cy="307777"/>
          </a:xfrm>
          <a:prstGeom prst="rect">
            <a:avLst/>
          </a:prstGeom>
          <a:noFill/>
        </p:spPr>
        <p:txBody>
          <a:bodyPr wrap="square" rtlCol="0">
            <a:spAutoFit/>
          </a:bodyPr>
          <a:lstStyle/>
          <a:p>
            <a:pPr algn="r"/>
            <a:r>
              <a:rPr lang="en-CA" dirty="0" smtClean="0">
                <a:solidFill>
                  <a:srgbClr val="FFFF00"/>
                </a:solidFill>
              </a:rPr>
              <a:t>Source</a:t>
            </a:r>
            <a:r>
              <a:rPr lang="en-CA" dirty="0" smtClean="0">
                <a:solidFill>
                  <a:srgbClr val="0067B1"/>
                </a:solidFill>
              </a:rPr>
              <a:t>: </a:t>
            </a:r>
            <a:r>
              <a:rPr lang="en-CA" dirty="0" smtClean="0">
                <a:solidFill>
                  <a:srgbClr val="FFFFFF"/>
                </a:solidFill>
              </a:rPr>
              <a:t>Axsen et al. (2015), </a:t>
            </a:r>
            <a:r>
              <a:rPr lang="en-CA" i="1" dirty="0" smtClean="0">
                <a:solidFill>
                  <a:srgbClr val="FFFFFF"/>
                </a:solidFill>
              </a:rPr>
              <a:t>Electrifying Vehicles</a:t>
            </a:r>
            <a:endParaRPr lang="en-CA" i="1" dirty="0">
              <a:solidFill>
                <a:srgbClr val="FFFFFF"/>
              </a:solidFill>
            </a:endParaRPr>
          </a:p>
        </p:txBody>
      </p:sp>
    </p:spTree>
    <p:extLst>
      <p:ext uri="{BB962C8B-B14F-4D97-AF65-F5344CB8AC3E}">
        <p14:creationId xmlns:p14="http://schemas.microsoft.com/office/powerpoint/2010/main" val="151926904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2"/>
          <p:cNvSpPr>
            <a:spLocks noGrp="1"/>
          </p:cNvSpPr>
          <p:nvPr>
            <p:ph type="title" idx="4294967295"/>
          </p:nvPr>
        </p:nvSpPr>
        <p:spPr>
          <a:xfrm>
            <a:off x="424543" y="39688"/>
            <a:ext cx="8229600" cy="6048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z="3600" dirty="0" smtClean="0">
                <a:ln>
                  <a:noFill/>
                </a:ln>
                <a:solidFill>
                  <a:srgbClr val="FFFF00"/>
                </a:solidFill>
                <a:effectLst/>
              </a:rPr>
              <a:t>Two perspectives</a:t>
            </a:r>
          </a:p>
        </p:txBody>
      </p:sp>
      <p:sp>
        <p:nvSpPr>
          <p:cNvPr id="4099" name="Rectangle 13"/>
          <p:cNvSpPr>
            <a:spLocks noGrp="1"/>
          </p:cNvSpPr>
          <p:nvPr>
            <p:ph type="body" idx="4294967295"/>
          </p:nvPr>
        </p:nvSpPr>
        <p:spPr>
          <a:xfrm>
            <a:off x="315310" y="928914"/>
            <a:ext cx="8586952" cy="540696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buNone/>
            </a:pPr>
            <a:r>
              <a:rPr lang="en-CA" sz="2800" dirty="0" smtClean="0"/>
              <a:t>1) PEVs and VGI are inherently awesome and will dominate, no problem!!!</a:t>
            </a:r>
          </a:p>
          <a:p>
            <a:pPr marL="0" indent="0">
              <a:buNone/>
            </a:pPr>
            <a:r>
              <a:rPr lang="en-CA" sz="2800" dirty="0" smtClean="0"/>
              <a:t>2) </a:t>
            </a:r>
            <a:r>
              <a:rPr lang="en-CA" sz="2800" dirty="0"/>
              <a:t>PEVs </a:t>
            </a:r>
            <a:r>
              <a:rPr lang="en-CA" sz="2800" dirty="0" smtClean="0"/>
              <a:t>and VGI have some advantages, but strong policy is needed to overcome:</a:t>
            </a:r>
          </a:p>
          <a:p>
            <a:pPr marL="858837" lvl="1" indent="-457200"/>
            <a:r>
              <a:rPr lang="en-CA" sz="2800" dirty="0" smtClean="0">
                <a:effectLst/>
              </a:rPr>
              <a:t>Negative externalities (GHGs, air pollution)</a:t>
            </a:r>
          </a:p>
          <a:p>
            <a:pPr marL="858837" lvl="1" indent="-457200"/>
            <a:r>
              <a:rPr lang="en-CA" sz="2800" dirty="0" smtClean="0">
                <a:effectLst/>
              </a:rPr>
              <a:t>Innovation externalities (R&amp;D spillovers)</a:t>
            </a:r>
          </a:p>
          <a:p>
            <a:pPr marL="858837" lvl="1" indent="-457200"/>
            <a:r>
              <a:rPr lang="en-CA" sz="2800" dirty="0" smtClean="0">
                <a:effectLst/>
              </a:rPr>
              <a:t>Transformative failures (directionality failure and reflexivity failure)</a:t>
            </a:r>
            <a:endParaRPr lang="en-US" sz="2800" dirty="0" smtClean="0">
              <a:effectLst/>
            </a:endParaRPr>
          </a:p>
        </p:txBody>
      </p:sp>
      <p:sp>
        <p:nvSpPr>
          <p:cNvPr id="4" name="TextBox 3"/>
          <p:cNvSpPr txBox="1"/>
          <p:nvPr/>
        </p:nvSpPr>
        <p:spPr>
          <a:xfrm>
            <a:off x="2318660" y="6550231"/>
            <a:ext cx="6869668" cy="307777"/>
          </a:xfrm>
          <a:prstGeom prst="rect">
            <a:avLst/>
          </a:prstGeom>
          <a:noFill/>
        </p:spPr>
        <p:txBody>
          <a:bodyPr wrap="square" rtlCol="0">
            <a:spAutoFit/>
          </a:bodyPr>
          <a:lstStyle/>
          <a:p>
            <a:pPr algn="r"/>
            <a:r>
              <a:rPr lang="en-CA" dirty="0" smtClean="0">
                <a:solidFill>
                  <a:srgbClr val="FFFF00"/>
                </a:solidFill>
              </a:rPr>
              <a:t>Source</a:t>
            </a:r>
            <a:r>
              <a:rPr lang="en-CA" dirty="0" smtClean="0">
                <a:solidFill>
                  <a:schemeClr val="bg1"/>
                </a:solidFill>
              </a:rPr>
              <a:t>: </a:t>
            </a:r>
            <a:r>
              <a:rPr lang="en-CA" dirty="0" smtClean="0"/>
              <a:t>Melton, Axsen &amp; Sperling (2016), </a:t>
            </a:r>
            <a:r>
              <a:rPr lang="en-CA" i="1" dirty="0" smtClean="0"/>
              <a:t>Nature Energy</a:t>
            </a:r>
            <a:r>
              <a:rPr lang="en-CA" dirty="0" smtClean="0"/>
              <a:t> </a:t>
            </a:r>
            <a:endParaRPr lang="en-CA" i="1" dirty="0"/>
          </a:p>
        </p:txBody>
      </p:sp>
    </p:spTree>
    <p:extLst>
      <p:ext uri="{BB962C8B-B14F-4D97-AF65-F5344CB8AC3E}">
        <p14:creationId xmlns:p14="http://schemas.microsoft.com/office/powerpoint/2010/main" val="222313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9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099">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099">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09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3_Apex">
  <a:themeElements>
    <a:clrScheme name="Custom 10">
      <a:dk1>
        <a:srgbClr val="0067B1"/>
      </a:dk1>
      <a:lt1>
        <a:srgbClr val="FFFFFF"/>
      </a:lt1>
      <a:dk2>
        <a:srgbClr val="0067B1"/>
      </a:dk2>
      <a:lt2>
        <a:srgbClr val="E1F2FF"/>
      </a:lt2>
      <a:accent1>
        <a:srgbClr val="7AC143"/>
      </a:accent1>
      <a:accent2>
        <a:srgbClr val="59A9F2"/>
      </a:accent2>
      <a:accent3>
        <a:srgbClr val="AAB8D5"/>
      </a:accent3>
      <a:accent4>
        <a:srgbClr val="DADADA"/>
      </a:accent4>
      <a:accent5>
        <a:srgbClr val="BEDDB0"/>
      </a:accent5>
      <a:accent6>
        <a:srgbClr val="5099DB"/>
      </a:accent6>
      <a:hlink>
        <a:srgbClr val="FFF100"/>
      </a:hlink>
      <a:folHlink>
        <a:srgbClr val="FF0000"/>
      </a:folHlink>
    </a:clrScheme>
    <a:fontScheme name="3_Apex">
      <a:majorFont>
        <a:latin typeface="Arial"/>
        <a:ea typeface=""/>
        <a:cs typeface=""/>
      </a:majorFont>
      <a:minorFont>
        <a:latin typeface="Arial"/>
        <a:ea typeface=""/>
        <a:cs typeface=""/>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extraClrScheme>
      <a:clrScheme name="Apex 1">
        <a:dk1>
          <a:srgbClr val="59A9F2"/>
        </a:dk1>
        <a:lt1>
          <a:srgbClr val="FFFFFF"/>
        </a:lt1>
        <a:dk2>
          <a:srgbClr val="000000"/>
        </a:dk2>
        <a:lt2>
          <a:srgbClr val="DBF5F9"/>
        </a:lt2>
        <a:accent1>
          <a:srgbClr val="0F6FC6"/>
        </a:accent1>
        <a:accent2>
          <a:srgbClr val="0F6FC6"/>
        </a:accent2>
        <a:accent3>
          <a:srgbClr val="AAAAAA"/>
        </a:accent3>
        <a:accent4>
          <a:srgbClr val="DADADA"/>
        </a:accent4>
        <a:accent5>
          <a:srgbClr val="AABBDF"/>
        </a:accent5>
        <a:accent6>
          <a:srgbClr val="0C64B3"/>
        </a:accent6>
        <a:hlink>
          <a:srgbClr val="E2D700"/>
        </a:hlink>
        <a:folHlink>
          <a:srgbClr val="85DFD0"/>
        </a:folHlink>
      </a:clrScheme>
      <a:clrMap bg1="dk2" tx1="lt1" bg2="dk1" tx2="lt2" accent1="accent1" accent2="accent2" accent3="accent3" accent4="accent4" accent5="accent5" accent6="accent6" hlink="hlink" folHlink="folHlink"/>
    </a:extraClrScheme>
    <a:extraClrScheme>
      <a:clrScheme name="Apex 2">
        <a:dk1>
          <a:srgbClr val="59A9F2"/>
        </a:dk1>
        <a:lt1>
          <a:srgbClr val="FFFFFF"/>
        </a:lt1>
        <a:dk2>
          <a:srgbClr val="0000CC"/>
        </a:dk2>
        <a:lt2>
          <a:srgbClr val="DBF5F9"/>
        </a:lt2>
        <a:accent1>
          <a:srgbClr val="0F6FC6"/>
        </a:accent1>
        <a:accent2>
          <a:srgbClr val="0F6FC6"/>
        </a:accent2>
        <a:accent3>
          <a:srgbClr val="AAAAE2"/>
        </a:accent3>
        <a:accent4>
          <a:srgbClr val="DADADA"/>
        </a:accent4>
        <a:accent5>
          <a:srgbClr val="AABBDF"/>
        </a:accent5>
        <a:accent6>
          <a:srgbClr val="0C64B3"/>
        </a:accent6>
        <a:hlink>
          <a:srgbClr val="E2D700"/>
        </a:hlink>
        <a:folHlink>
          <a:srgbClr val="85DFD0"/>
        </a:folHlink>
      </a:clrScheme>
      <a:clrMap bg1="dk2" tx1="lt1" bg2="dk1" tx2="lt2" accent1="accent1" accent2="accent2" accent3="accent3" accent4="accent4" accent5="accent5" accent6="accent6" hlink="hlink" folHlink="folHlink"/>
    </a:extraClrScheme>
    <a:extraClrScheme>
      <a:clrScheme name="Apex 3">
        <a:dk1>
          <a:srgbClr val="59A9F2"/>
        </a:dk1>
        <a:lt1>
          <a:srgbClr val="FFFFFF"/>
        </a:lt1>
        <a:dk2>
          <a:srgbClr val="0000CC"/>
        </a:dk2>
        <a:lt2>
          <a:srgbClr val="DBF5F9"/>
        </a:lt2>
        <a:accent1>
          <a:srgbClr val="0F6FC6"/>
        </a:accent1>
        <a:accent2>
          <a:srgbClr val="0F6FC6"/>
        </a:accent2>
        <a:accent3>
          <a:srgbClr val="AAAAE2"/>
        </a:accent3>
        <a:accent4>
          <a:srgbClr val="DADADA"/>
        </a:accent4>
        <a:accent5>
          <a:srgbClr val="AABBDF"/>
        </a:accent5>
        <a:accent6>
          <a:srgbClr val="0C64B3"/>
        </a:accent6>
        <a:hlink>
          <a:srgbClr val="FFFF00"/>
        </a:hlink>
        <a:folHlink>
          <a:srgbClr val="85DFD0"/>
        </a:folHlink>
      </a:clrScheme>
      <a:clrMap bg1="dk2" tx1="lt1" bg2="dk1" tx2="lt2" accent1="accent1" accent2="accent2" accent3="accent3" accent4="accent4" accent5="accent5" accent6="accent6" hlink="hlink" folHlink="folHlink"/>
    </a:extraClrScheme>
    <a:extraClrScheme>
      <a:clrScheme name="Apex 4">
        <a:dk1>
          <a:srgbClr val="59A9F2"/>
        </a:dk1>
        <a:lt1>
          <a:srgbClr val="FFFFFF"/>
        </a:lt1>
        <a:dk2>
          <a:srgbClr val="0000CC"/>
        </a:dk2>
        <a:lt2>
          <a:srgbClr val="DBF5F9"/>
        </a:lt2>
        <a:accent1>
          <a:srgbClr val="0F6FC6"/>
        </a:accent1>
        <a:accent2>
          <a:srgbClr val="0F6FC6"/>
        </a:accent2>
        <a:accent3>
          <a:srgbClr val="AAAAE2"/>
        </a:accent3>
        <a:accent4>
          <a:srgbClr val="DADADA"/>
        </a:accent4>
        <a:accent5>
          <a:srgbClr val="AABBDF"/>
        </a:accent5>
        <a:accent6>
          <a:srgbClr val="0C64B3"/>
        </a:accent6>
        <a:hlink>
          <a:srgbClr val="FFFF00"/>
        </a:hlink>
        <a:folHlink>
          <a:srgbClr val="FF0000"/>
        </a:folHlink>
      </a:clrScheme>
      <a:clrMap bg1="dk2" tx1="lt1" bg2="dk1" tx2="lt2" accent1="accent1" accent2="accent2" accent3="accent3" accent4="accent4" accent5="accent5" accent6="accent6" hlink="hlink" folHlink="folHlink"/>
    </a:extraClrScheme>
    <a:extraClrScheme>
      <a:clrScheme name="Apex 5">
        <a:dk1>
          <a:srgbClr val="59A9F2"/>
        </a:dk1>
        <a:lt1>
          <a:srgbClr val="FFFFFF"/>
        </a:lt1>
        <a:dk2>
          <a:srgbClr val="0000CC"/>
        </a:dk2>
        <a:lt2>
          <a:srgbClr val="DBF5F9"/>
        </a:lt2>
        <a:accent1>
          <a:srgbClr val="00CC00"/>
        </a:accent1>
        <a:accent2>
          <a:srgbClr val="0F6FC6"/>
        </a:accent2>
        <a:accent3>
          <a:srgbClr val="AAAAE2"/>
        </a:accent3>
        <a:accent4>
          <a:srgbClr val="DADADA"/>
        </a:accent4>
        <a:accent5>
          <a:srgbClr val="AAE2AA"/>
        </a:accent5>
        <a:accent6>
          <a:srgbClr val="0C64B3"/>
        </a:accent6>
        <a:hlink>
          <a:srgbClr val="FFFF00"/>
        </a:hlink>
        <a:folHlink>
          <a:srgbClr val="FF0000"/>
        </a:folHlink>
      </a:clrScheme>
      <a:clrMap bg1="dk2" tx1="lt1" bg2="dk1" tx2="lt2" accent1="accent1" accent2="accent2" accent3="accent3" accent4="accent4" accent5="accent5" accent6="accent6" hlink="hlink" folHlink="folHlink"/>
    </a:extraClrScheme>
    <a:extraClrScheme>
      <a:clrScheme name="Apex 6">
        <a:dk1>
          <a:srgbClr val="59A9F2"/>
        </a:dk1>
        <a:lt1>
          <a:srgbClr val="FFFFFF"/>
        </a:lt1>
        <a:dk2>
          <a:srgbClr val="0000CC"/>
        </a:dk2>
        <a:lt2>
          <a:srgbClr val="DBF5F9"/>
        </a:lt2>
        <a:accent1>
          <a:srgbClr val="00CC00"/>
        </a:accent1>
        <a:accent2>
          <a:srgbClr val="67B0F3"/>
        </a:accent2>
        <a:accent3>
          <a:srgbClr val="AAAAE2"/>
        </a:accent3>
        <a:accent4>
          <a:srgbClr val="DADADA"/>
        </a:accent4>
        <a:accent5>
          <a:srgbClr val="AAE2AA"/>
        </a:accent5>
        <a:accent6>
          <a:srgbClr val="5D9FDC"/>
        </a:accent6>
        <a:hlink>
          <a:srgbClr val="FFFF00"/>
        </a:hlink>
        <a:folHlink>
          <a:srgbClr val="FF0000"/>
        </a:folHlink>
      </a:clrScheme>
      <a:clrMap bg1="dk2" tx1="lt1" bg2="dk1" tx2="lt2" accent1="accent1" accent2="accent2" accent3="accent3" accent4="accent4" accent5="accent5" accent6="accent6" hlink="hlink" folHlink="folHlink"/>
    </a:extraClrScheme>
    <a:extraClrScheme>
      <a:clrScheme name="Apex 7">
        <a:dk1>
          <a:srgbClr val="59A9F2"/>
        </a:dk1>
        <a:lt1>
          <a:srgbClr val="FFFFFF"/>
        </a:lt1>
        <a:dk2>
          <a:srgbClr val="0000CC"/>
        </a:dk2>
        <a:lt2>
          <a:srgbClr val="DBF5F9"/>
        </a:lt2>
        <a:accent1>
          <a:srgbClr val="00CC00"/>
        </a:accent1>
        <a:accent2>
          <a:srgbClr val="59A9F2"/>
        </a:accent2>
        <a:accent3>
          <a:srgbClr val="AAAAE2"/>
        </a:accent3>
        <a:accent4>
          <a:srgbClr val="DADADA"/>
        </a:accent4>
        <a:accent5>
          <a:srgbClr val="AAE2AA"/>
        </a:accent5>
        <a:accent6>
          <a:srgbClr val="5099DB"/>
        </a:accent6>
        <a:hlink>
          <a:srgbClr val="FFFF00"/>
        </a:hlink>
        <a:folHlink>
          <a:srgbClr val="FF0000"/>
        </a:folHlink>
      </a:clrScheme>
      <a:clrMap bg1="dk2" tx1="lt1" bg2="dk1" tx2="lt2" accent1="accent1" accent2="accent2" accent3="accent3" accent4="accent4" accent5="accent5" accent6="accent6" hlink="hlink" folHlink="folHlink"/>
    </a:extraClrScheme>
    <a:extraClrScheme>
      <a:clrScheme name="Apex 8">
        <a:dk1>
          <a:srgbClr val="59A9F2"/>
        </a:dk1>
        <a:lt1>
          <a:srgbClr val="FFFFFF"/>
        </a:lt1>
        <a:dk2>
          <a:srgbClr val="0000CC"/>
        </a:dk2>
        <a:lt2>
          <a:srgbClr val="DBF5F9"/>
        </a:lt2>
        <a:accent1>
          <a:srgbClr val="00CC00"/>
        </a:accent1>
        <a:accent2>
          <a:srgbClr val="59A9F2"/>
        </a:accent2>
        <a:accent3>
          <a:srgbClr val="AAAAE2"/>
        </a:accent3>
        <a:accent4>
          <a:srgbClr val="DADADA"/>
        </a:accent4>
        <a:accent5>
          <a:srgbClr val="AAE2AA"/>
        </a:accent5>
        <a:accent6>
          <a:srgbClr val="5099DB"/>
        </a:accent6>
        <a:hlink>
          <a:srgbClr val="FFF100"/>
        </a:hlink>
        <a:folHlink>
          <a:srgbClr val="FF0000"/>
        </a:folHlink>
      </a:clrScheme>
      <a:clrMap bg1="dk2" tx1="lt1" bg2="dk1" tx2="lt2" accent1="accent1" accent2="accent2" accent3="accent3" accent4="accent4" accent5="accent5" accent6="accent6" hlink="hlink" folHlink="folHlink"/>
    </a:extraClrScheme>
    <a:extraClrScheme>
      <a:clrScheme name="Apex 9">
        <a:dk1>
          <a:srgbClr val="59A9F2"/>
        </a:dk1>
        <a:lt1>
          <a:srgbClr val="FFFFFF"/>
        </a:lt1>
        <a:dk2>
          <a:srgbClr val="0000CC"/>
        </a:dk2>
        <a:lt2>
          <a:srgbClr val="CCECFF"/>
        </a:lt2>
        <a:accent1>
          <a:srgbClr val="00CC00"/>
        </a:accent1>
        <a:accent2>
          <a:srgbClr val="59A9F2"/>
        </a:accent2>
        <a:accent3>
          <a:srgbClr val="AAAAE2"/>
        </a:accent3>
        <a:accent4>
          <a:srgbClr val="DADADA"/>
        </a:accent4>
        <a:accent5>
          <a:srgbClr val="AAE2AA"/>
        </a:accent5>
        <a:accent6>
          <a:srgbClr val="5099DB"/>
        </a:accent6>
        <a:hlink>
          <a:srgbClr val="FFF100"/>
        </a:hlink>
        <a:folHlink>
          <a:srgbClr val="FF0000"/>
        </a:folHlink>
      </a:clrScheme>
      <a:clrMap bg1="dk2" tx1="lt1" bg2="dk1" tx2="lt2" accent1="accent1" accent2="accent2" accent3="accent3" accent4="accent4" accent5="accent5" accent6="accent6" hlink="hlink" folHlink="folHlink"/>
    </a:extraClrScheme>
    <a:extraClrScheme>
      <a:clrScheme name="Apex 10">
        <a:dk1>
          <a:srgbClr val="59A9F2"/>
        </a:dk1>
        <a:lt1>
          <a:srgbClr val="FFFFFF"/>
        </a:lt1>
        <a:dk2>
          <a:srgbClr val="0000CC"/>
        </a:dk2>
        <a:lt2>
          <a:srgbClr val="E1F4FF"/>
        </a:lt2>
        <a:accent1>
          <a:srgbClr val="00CC00"/>
        </a:accent1>
        <a:accent2>
          <a:srgbClr val="59A9F2"/>
        </a:accent2>
        <a:accent3>
          <a:srgbClr val="AAAAE2"/>
        </a:accent3>
        <a:accent4>
          <a:srgbClr val="DADADA"/>
        </a:accent4>
        <a:accent5>
          <a:srgbClr val="AAE2AA"/>
        </a:accent5>
        <a:accent6>
          <a:srgbClr val="5099DB"/>
        </a:accent6>
        <a:hlink>
          <a:srgbClr val="FFF100"/>
        </a:hlink>
        <a:folHlink>
          <a:srgbClr val="FF0000"/>
        </a:folHlink>
      </a:clrScheme>
      <a:clrMap bg1="dk2" tx1="lt1" bg2="dk1" tx2="lt2" accent1="accent1" accent2="accent2" accent3="accent3" accent4="accent4" accent5="accent5" accent6="accent6" hlink="hlink" folHlink="folHlink"/>
    </a:extraClrScheme>
    <a:extraClrScheme>
      <a:clrScheme name="Apex 11">
        <a:dk1>
          <a:srgbClr val="FFCC00"/>
        </a:dk1>
        <a:lt1>
          <a:srgbClr val="FFFFFF"/>
        </a:lt1>
        <a:dk2>
          <a:srgbClr val="0000CC"/>
        </a:dk2>
        <a:lt2>
          <a:srgbClr val="E1F4FF"/>
        </a:lt2>
        <a:accent1>
          <a:srgbClr val="00CC00"/>
        </a:accent1>
        <a:accent2>
          <a:srgbClr val="59A9F2"/>
        </a:accent2>
        <a:accent3>
          <a:srgbClr val="AAAAE2"/>
        </a:accent3>
        <a:accent4>
          <a:srgbClr val="DADADA"/>
        </a:accent4>
        <a:accent5>
          <a:srgbClr val="AAE2AA"/>
        </a:accent5>
        <a:accent6>
          <a:srgbClr val="5099DB"/>
        </a:accent6>
        <a:hlink>
          <a:srgbClr val="FFF100"/>
        </a:hlink>
        <a:folHlink>
          <a:srgbClr val="FF0000"/>
        </a:folHlink>
      </a:clrScheme>
      <a:clrMap bg1="dk2" tx1="lt1" bg2="dk1" tx2="lt2" accent1="accent1" accent2="accent2" accent3="accent3" accent4="accent4" accent5="accent5" accent6="accent6" hlink="hlink" folHlink="folHlink"/>
    </a:extraClrScheme>
    <a:extraClrScheme>
      <a:clrScheme name="Apex 12">
        <a:dk1>
          <a:srgbClr val="FFCC00"/>
        </a:dk1>
        <a:lt1>
          <a:srgbClr val="FFFFFF"/>
        </a:lt1>
        <a:dk2>
          <a:srgbClr val="0000CC"/>
        </a:dk2>
        <a:lt2>
          <a:srgbClr val="E1FFE1"/>
        </a:lt2>
        <a:accent1>
          <a:srgbClr val="00CC00"/>
        </a:accent1>
        <a:accent2>
          <a:srgbClr val="59A9F2"/>
        </a:accent2>
        <a:accent3>
          <a:srgbClr val="AAAAE2"/>
        </a:accent3>
        <a:accent4>
          <a:srgbClr val="DADADA"/>
        </a:accent4>
        <a:accent5>
          <a:srgbClr val="AAE2AA"/>
        </a:accent5>
        <a:accent6>
          <a:srgbClr val="5099DB"/>
        </a:accent6>
        <a:hlink>
          <a:srgbClr val="FFF100"/>
        </a:hlink>
        <a:folHlink>
          <a:srgbClr val="FF0000"/>
        </a:folHlink>
      </a:clrScheme>
      <a:clrMap bg1="dk2" tx1="lt1" bg2="dk1" tx2="lt2" accent1="accent1" accent2="accent2" accent3="accent3" accent4="accent4" accent5="accent5" accent6="accent6" hlink="hlink" folHlink="folHlink"/>
    </a:extraClrScheme>
    <a:extraClrScheme>
      <a:clrScheme name="Apex 13">
        <a:dk1>
          <a:srgbClr val="FFCC00"/>
        </a:dk1>
        <a:lt1>
          <a:srgbClr val="FFFFFF"/>
        </a:lt1>
        <a:dk2>
          <a:srgbClr val="0000CC"/>
        </a:dk2>
        <a:lt2>
          <a:srgbClr val="E6FFE1"/>
        </a:lt2>
        <a:accent1>
          <a:srgbClr val="00CC00"/>
        </a:accent1>
        <a:accent2>
          <a:srgbClr val="59A9F2"/>
        </a:accent2>
        <a:accent3>
          <a:srgbClr val="AAAAE2"/>
        </a:accent3>
        <a:accent4>
          <a:srgbClr val="DADADA"/>
        </a:accent4>
        <a:accent5>
          <a:srgbClr val="AAE2AA"/>
        </a:accent5>
        <a:accent6>
          <a:srgbClr val="5099DB"/>
        </a:accent6>
        <a:hlink>
          <a:srgbClr val="FFF100"/>
        </a:hlink>
        <a:folHlink>
          <a:srgbClr val="FF0000"/>
        </a:folHlink>
      </a:clrScheme>
      <a:clrMap bg1="dk2" tx1="lt1" bg2="dk1" tx2="lt2" accent1="accent1" accent2="accent2" accent3="accent3" accent4="accent4" accent5="accent5" accent6="accent6" hlink="hlink" folHlink="folHlink"/>
    </a:extraClrScheme>
    <a:extraClrScheme>
      <a:clrScheme name="Apex 14">
        <a:dk1>
          <a:srgbClr val="FFCC00"/>
        </a:dk1>
        <a:lt1>
          <a:srgbClr val="FFFFFF"/>
        </a:lt1>
        <a:dk2>
          <a:srgbClr val="0000CC"/>
        </a:dk2>
        <a:lt2>
          <a:srgbClr val="E1F2FF"/>
        </a:lt2>
        <a:accent1>
          <a:srgbClr val="00CC00"/>
        </a:accent1>
        <a:accent2>
          <a:srgbClr val="59A9F2"/>
        </a:accent2>
        <a:accent3>
          <a:srgbClr val="AAAAE2"/>
        </a:accent3>
        <a:accent4>
          <a:srgbClr val="DADADA"/>
        </a:accent4>
        <a:accent5>
          <a:srgbClr val="AAE2AA"/>
        </a:accent5>
        <a:accent6>
          <a:srgbClr val="5099DB"/>
        </a:accent6>
        <a:hlink>
          <a:srgbClr val="FFF100"/>
        </a:hlink>
        <a:folHlink>
          <a:srgbClr val="FF0000"/>
        </a:folHlink>
      </a:clrScheme>
      <a:clrMap bg1="dk2" tx1="lt1" bg2="dk1" tx2="lt2" accent1="accent1" accent2="accent2" accent3="accent3" accent4="accent4" accent5="accent5" accent6="accent6" hlink="hlink" folHlink="folHlink"/>
    </a:extraClrScheme>
    <a:extraClrScheme>
      <a:clrScheme name="Apex 15">
        <a:dk1>
          <a:srgbClr val="FFCC00"/>
        </a:dk1>
        <a:lt1>
          <a:srgbClr val="FFFFFF"/>
        </a:lt1>
        <a:dk2>
          <a:srgbClr val="0067B1"/>
        </a:dk2>
        <a:lt2>
          <a:srgbClr val="E1F2FF"/>
        </a:lt2>
        <a:accent1>
          <a:srgbClr val="00CC00"/>
        </a:accent1>
        <a:accent2>
          <a:srgbClr val="59A9F2"/>
        </a:accent2>
        <a:accent3>
          <a:srgbClr val="AAB8D5"/>
        </a:accent3>
        <a:accent4>
          <a:srgbClr val="DADADA"/>
        </a:accent4>
        <a:accent5>
          <a:srgbClr val="AAE2AA"/>
        </a:accent5>
        <a:accent6>
          <a:srgbClr val="5099DB"/>
        </a:accent6>
        <a:hlink>
          <a:srgbClr val="FFF100"/>
        </a:hlink>
        <a:folHlink>
          <a:srgbClr val="FF0000"/>
        </a:folHlink>
      </a:clrScheme>
      <a:clrMap bg1="dk2" tx1="lt1" bg2="dk1" tx2="lt2" accent1="accent1" accent2="accent2" accent3="accent3" accent4="accent4" accent5="accent5" accent6="accent6" hlink="hlink" folHlink="folHlink"/>
    </a:extraClrScheme>
    <a:extraClrScheme>
      <a:clrScheme name="Apex 16">
        <a:dk1>
          <a:srgbClr val="FFCC00"/>
        </a:dk1>
        <a:lt1>
          <a:srgbClr val="FFFFFF"/>
        </a:lt1>
        <a:dk2>
          <a:srgbClr val="0067B1"/>
        </a:dk2>
        <a:lt2>
          <a:srgbClr val="E1F2FF"/>
        </a:lt2>
        <a:accent1>
          <a:srgbClr val="7AC143"/>
        </a:accent1>
        <a:accent2>
          <a:srgbClr val="59A9F2"/>
        </a:accent2>
        <a:accent3>
          <a:srgbClr val="AAB8D5"/>
        </a:accent3>
        <a:accent4>
          <a:srgbClr val="DADADA"/>
        </a:accent4>
        <a:accent5>
          <a:srgbClr val="BEDDB0"/>
        </a:accent5>
        <a:accent6>
          <a:srgbClr val="5099DB"/>
        </a:accent6>
        <a:hlink>
          <a:srgbClr val="FFF100"/>
        </a:hlink>
        <a:folHlink>
          <a:srgbClr val="FF00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13252</TotalTime>
  <Words>1351</Words>
  <Application>Microsoft Office PowerPoint</Application>
  <PresentationFormat>On-screen Show (4:3)</PresentationFormat>
  <Paragraphs>222</Paragraphs>
  <Slides>24</Slides>
  <Notes>14</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3_Apex</vt:lpstr>
      <vt:lpstr>PowerPoint Presentation</vt:lpstr>
      <vt:lpstr>Vehicle-Grid Integration (VGI)</vt:lpstr>
      <vt:lpstr>Agenda</vt:lpstr>
      <vt:lpstr>Vehicle-Grid Integration (VGI)</vt:lpstr>
      <vt:lpstr>PowerPoint Presentation</vt:lpstr>
      <vt:lpstr>My VGI focus and insights…</vt:lpstr>
      <vt:lpstr>Big differences between PEV “Pioneers” and the potential “Mainstream”</vt:lpstr>
      <vt:lpstr>Mainstream has low awareness… …of PEVs</vt:lpstr>
      <vt:lpstr>Mainstream has low awareness… …of VGI</vt:lpstr>
      <vt:lpstr>PowerPoint Presentation</vt:lpstr>
      <vt:lpstr>PowerPoint Presentation</vt:lpstr>
      <vt:lpstr>PowerPoint Presentation</vt:lpstr>
      <vt:lpstr>Different consumer segments have different priorities for VGI enrollment</vt:lpstr>
      <vt:lpstr>Simulations of VGI enrollment rates vary by  program design</vt:lpstr>
      <vt:lpstr>VGI and the potential  “Early Mainstream” PEV buyers</vt:lpstr>
      <vt:lpstr>Extras</vt:lpstr>
      <vt:lpstr>Mainstream: everybody loves “Green”</vt:lpstr>
      <vt:lpstr>All groups: Won’t accept much inconvenience</vt:lpstr>
      <vt:lpstr>Latent class model results (Mainstream sample)</vt:lpstr>
      <vt:lpstr>Mainstream and Pioneer Choice models</vt:lpstr>
      <vt:lpstr>Comparing Pioneer and Mainstream awareness of PEVs</vt:lpstr>
      <vt:lpstr>Important barriers to PEV sales</vt:lpstr>
      <vt:lpstr>A framework for consumer engagement with VGI</vt:lpstr>
      <vt:lpstr>Two perspectives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Plug-In 2009 Template</dc:title>
  <dc:creator>First Option</dc:creator>
  <cp:lastModifiedBy>Jonn Axsen</cp:lastModifiedBy>
  <cp:revision>539</cp:revision>
  <dcterms:created xsi:type="dcterms:W3CDTF">2009-04-03T23:05:41Z</dcterms:created>
  <dcterms:modified xsi:type="dcterms:W3CDTF">2017-01-08T16:38:22Z</dcterms:modified>
</cp:coreProperties>
</file>