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3" r:id="rId3"/>
    <p:sldId id="278" r:id="rId4"/>
    <p:sldId id="264" r:id="rId5"/>
    <p:sldId id="279" r:id="rId6"/>
    <p:sldId id="280" r:id="rId7"/>
    <p:sldId id="267" r:id="rId8"/>
    <p:sldId id="282" r:id="rId9"/>
    <p:sldId id="27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099" autoAdjust="0"/>
  </p:normalViewPr>
  <p:slideViewPr>
    <p:cSldViewPr>
      <p:cViewPr varScale="1">
        <p:scale>
          <a:sx n="84" d="100"/>
          <a:sy n="84" d="100"/>
        </p:scale>
        <p:origin x="780" y="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3435" y="-11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W\Google%20Drive\Projects%20060+\074%20-%20REPAC-IESD\Results%20from%20Jotham\Dec%2021%20forced%20scenario%20update\Results%20analysis,%20tables,%20figures%20Dec%202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W\Google%20Drive\Projects%20060+\074%20-%20REPAC-IESD\Results%20from%20Jotham\Dec%2021%20forced%20scenario%20update\Results%20analysis,%20tables,%20figures%20Dec%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46998031496069"/>
          <c:y val="5.5534412459168243E-2"/>
          <c:w val="0.62959864391951015"/>
          <c:h val="0.84167468649752386"/>
        </c:manualLayout>
      </c:layout>
      <c:lineChart>
        <c:grouping val="standard"/>
        <c:varyColors val="0"/>
        <c:ser>
          <c:idx val="0"/>
          <c:order val="0"/>
          <c:tx>
            <c:strRef>
              <c:f>'for TRB'!$L$5</c:f>
              <c:strCache>
                <c:ptCount val="1"/>
                <c:pt idx="0">
                  <c:v>BC, policy scenario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C3-4016-AEBC-87B6429E1C5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C3-4016-AEBC-87B6429E1C5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C3-4016-AEBC-87B6429E1C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C3-4016-AEBC-87B6429E1C5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C3-4016-AEBC-87B6429E1C5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C3-4016-AEBC-87B6429E1C50}"/>
                </c:ext>
              </c:extLst>
            </c:dLbl>
            <c:dLbl>
              <c:idx val="6"/>
              <c:layout>
                <c:manualLayout>
                  <c:x val="-2.3725940507436575E-3"/>
                  <c:y val="-8.426881519696333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C3-4016-AEBC-87B6429E1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orbe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'for TRB'!$M$4:$S$4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'for TRB'!$M$5:$S$5</c:f>
              <c:numCache>
                <c:formatCode>0%</c:formatCode>
                <c:ptCount val="7"/>
                <c:pt idx="0">
                  <c:v>5.4021931013297992E-3</c:v>
                </c:pt>
                <c:pt idx="1">
                  <c:v>2.6396089019914967E-2</c:v>
                </c:pt>
                <c:pt idx="2">
                  <c:v>5.8488113240369718E-2</c:v>
                </c:pt>
                <c:pt idx="3">
                  <c:v>0.10837344429511236</c:v>
                </c:pt>
                <c:pt idx="4">
                  <c:v>0.16495818818375949</c:v>
                </c:pt>
                <c:pt idx="5">
                  <c:v>0.22123218787859547</c:v>
                </c:pt>
                <c:pt idx="6">
                  <c:v>0.25950116364352843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89-4B8B-B37D-BB94A13B8F2F}"/>
            </c:ext>
          </c:extLst>
        </c:ser>
        <c:ser>
          <c:idx val="1"/>
          <c:order val="1"/>
          <c:tx>
            <c:strRef>
              <c:f>'for TRB'!$L$6</c:f>
              <c:strCache>
                <c:ptCount val="1"/>
                <c:pt idx="0">
                  <c:v>BC, forced scenario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C3-4016-AEBC-87B6429E1C5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5C3-4016-AEBC-87B6429E1C5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5C3-4016-AEBC-87B6429E1C5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C3-4016-AEBC-87B6429E1C5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5C3-4016-AEBC-87B6429E1C5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5C3-4016-AEBC-87B6429E1C50}"/>
                </c:ext>
              </c:extLst>
            </c:dLbl>
            <c:dLbl>
              <c:idx val="6"/>
              <c:layout>
                <c:manualLayout>
                  <c:x val="2.3708958532658157E-3"/>
                  <c:y val="-9.724792386439258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5C3-4016-AEBC-87B6429E1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orbe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'for TRB'!$M$4:$S$4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'for TRB'!$M$6:$S$6</c:f>
              <c:numCache>
                <c:formatCode>0%</c:formatCode>
                <c:ptCount val="7"/>
                <c:pt idx="0">
                  <c:v>8.0913087165337214E-3</c:v>
                </c:pt>
                <c:pt idx="1">
                  <c:v>4.499655059618874E-2</c:v>
                </c:pt>
                <c:pt idx="2">
                  <c:v>0.11316848300016635</c:v>
                </c:pt>
                <c:pt idx="3">
                  <c:v>0.23865269651901672</c:v>
                </c:pt>
                <c:pt idx="4">
                  <c:v>0.46148079177469048</c:v>
                </c:pt>
                <c:pt idx="5">
                  <c:v>0.70685997589528271</c:v>
                </c:pt>
                <c:pt idx="6">
                  <c:v>0.89210680900570738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89-4B8B-B37D-BB94A13B8F2F}"/>
            </c:ext>
          </c:extLst>
        </c:ser>
        <c:ser>
          <c:idx val="2"/>
          <c:order val="2"/>
          <c:tx>
            <c:strRef>
              <c:f>'for TRB'!$L$7</c:f>
              <c:strCache>
                <c:ptCount val="1"/>
                <c:pt idx="0">
                  <c:v>AB, policy scenario</c:v>
                </c:pt>
              </c:strCache>
            </c:strRef>
          </c:tx>
          <c:spPr>
            <a:ln>
              <a:solidFill>
                <a:schemeClr val="accent4"/>
              </a:solidFill>
              <a:prstDash val="solid"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2.3697704120436672E-3"/>
                  <c:y val="6.481691136999101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5C3-4016-AEBC-87B6429E1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orbe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'for TRB'!$M$4:$S$4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'for TRB'!$M$7:$S$7</c:f>
              <c:numCache>
                <c:formatCode>0%</c:formatCode>
                <c:ptCount val="7"/>
                <c:pt idx="0">
                  <c:v>3.4628035863410248E-3</c:v>
                </c:pt>
                <c:pt idx="1">
                  <c:v>1.9164610417909931E-2</c:v>
                </c:pt>
                <c:pt idx="2">
                  <c:v>4.8553030453989926E-2</c:v>
                </c:pt>
                <c:pt idx="3">
                  <c:v>9.9304530084268969E-2</c:v>
                </c:pt>
                <c:pt idx="4">
                  <c:v>0.15285495277756128</c:v>
                </c:pt>
                <c:pt idx="5">
                  <c:v>0.20544970493922596</c:v>
                </c:pt>
                <c:pt idx="6">
                  <c:v>0.24121689799550716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89-4B8B-B37D-BB94A13B8F2F}"/>
            </c:ext>
          </c:extLst>
        </c:ser>
        <c:ser>
          <c:idx val="3"/>
          <c:order val="3"/>
          <c:tx>
            <c:strRef>
              <c:f>'for TRB'!$L$8</c:f>
              <c:strCache>
                <c:ptCount val="1"/>
                <c:pt idx="0">
                  <c:v>AB, forced scenario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  <a:prstDash val="sysDash"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2.2102334864391952E-2"/>
                  <c:y val="0.1104446807129826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5C3-4016-AEBC-87B6429E1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orbe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'for TRB'!$M$4:$S$4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'for TRB'!$M$8:$S$8</c:f>
              <c:numCache>
                <c:formatCode>0%</c:formatCode>
                <c:ptCount val="7"/>
                <c:pt idx="0">
                  <c:v>7.0021580057107631E-3</c:v>
                </c:pt>
                <c:pt idx="1">
                  <c:v>4.3068642525349803E-2</c:v>
                </c:pt>
                <c:pt idx="2">
                  <c:v>0.11247521576392373</c:v>
                </c:pt>
                <c:pt idx="3">
                  <c:v>0.24239965489762688</c:v>
                </c:pt>
                <c:pt idx="4">
                  <c:v>0.46493100627966538</c:v>
                </c:pt>
                <c:pt idx="5">
                  <c:v>0.71110723419276212</c:v>
                </c:pt>
                <c:pt idx="6">
                  <c:v>0.8955314409036812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89-4B8B-B37D-BB94A13B8F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5702400"/>
        <c:axId val="115720576"/>
      </c:lineChart>
      <c:catAx>
        <c:axId val="115702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itchFamily="34" charset="0"/>
                <a:ea typeface="+mn-ea"/>
                <a:cs typeface="+mn-cs"/>
              </a:defRPr>
            </a:pPr>
            <a:endParaRPr lang="en-US"/>
          </a:p>
        </c:txPr>
        <c:crossAx val="115720576"/>
        <c:crosses val="autoZero"/>
        <c:auto val="1"/>
        <c:lblAlgn val="ctr"/>
        <c:lblOffset val="100"/>
        <c:noMultiLvlLbl val="0"/>
      </c:catAx>
      <c:valAx>
        <c:axId val="1157205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Corbel" pitchFamily="34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ysClr val="windowText" lastClr="000000"/>
                    </a:solidFill>
                    <a:latin typeface="Corbel" pitchFamily="34" charset="0"/>
                  </a:rPr>
                  <a:t>% light-duty</a:t>
                </a:r>
                <a:r>
                  <a:rPr lang="en-US" sz="1800" baseline="0" dirty="0">
                    <a:solidFill>
                      <a:sysClr val="windowText" lastClr="000000"/>
                    </a:solidFill>
                    <a:latin typeface="Corbel" pitchFamily="34" charset="0"/>
                  </a:rPr>
                  <a:t> vehicles </a:t>
                </a:r>
                <a:r>
                  <a:rPr lang="en-US" sz="1800" dirty="0">
                    <a:solidFill>
                      <a:sysClr val="windowText" lastClr="000000"/>
                    </a:solidFill>
                    <a:latin typeface="Corbel" pitchFamily="34" charset="0"/>
                  </a:rPr>
                  <a:t>participating in UCC</a:t>
                </a:r>
              </a:p>
            </c:rich>
          </c:tx>
          <c:layout>
            <c:manualLayout>
              <c:xMode val="edge"/>
              <c:yMode val="edge"/>
              <c:x val="6.1570428696412923E-4"/>
              <c:y val="0.219335811215206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out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itchFamily="34" charset="0"/>
                <a:ea typeface="+mn-ea"/>
                <a:cs typeface="+mn-cs"/>
              </a:defRPr>
            </a:pPr>
            <a:endParaRPr lang="en-US"/>
          </a:p>
        </c:txPr>
        <c:crossAx val="115702400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22006072770321"/>
          <c:y val="5.0925925925925923E-2"/>
          <c:w val="0.82303109713585065"/>
          <c:h val="0.84167468649752386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'for TRB'!$F$151</c:f>
              <c:strCache>
                <c:ptCount val="1"/>
                <c:pt idx="0">
                  <c:v>2050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0-0AA5-404D-AE17-7CDCE07B4F4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AA5-404D-AE17-7CDCE07B4F4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0AA5-404D-AE17-7CDCE07B4F4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dirty="0"/>
                      <a:t>-</a:t>
                    </a:r>
                    <a:r>
                      <a:rPr lang="en-US" dirty="0"/>
                      <a:t>0.6 $/</a:t>
                    </a:r>
                    <a:r>
                      <a:rPr lang="en-US" dirty="0" err="1"/>
                      <a:t>MWh</a:t>
                    </a:r>
                    <a:endParaRPr lang="en-US" dirty="0"/>
                  </a:p>
                  <a:p>
                    <a:r>
                      <a:rPr lang="en-US" dirty="0"/>
                      <a:t> (-0.7%)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A5-404D-AE17-7CDCE07B4F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dirty="0"/>
                      <a:t>-</a:t>
                    </a:r>
                    <a:r>
                      <a:rPr lang="en-US" dirty="0"/>
                      <a:t>1.7 $/</a:t>
                    </a:r>
                    <a:r>
                      <a:rPr lang="en-US" dirty="0" err="1"/>
                      <a:t>MWh</a:t>
                    </a:r>
                    <a:r>
                      <a:rPr lang="en-US" dirty="0"/>
                      <a:t> </a:t>
                    </a:r>
                  </a:p>
                  <a:p>
                    <a:r>
                      <a:rPr lang="en-US" dirty="0"/>
                      <a:t>(-1.8%)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A5-404D-AE17-7CDCE07B4F4F}"/>
                </c:ext>
              </c:extLst>
            </c:dLbl>
            <c:dLbl>
              <c:idx val="2"/>
              <c:layout>
                <c:manualLayout>
                  <c:x val="1.1872489833128887E-2"/>
                  <c:y val="-2.304742070326208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-</a:t>
                    </a:r>
                    <a:r>
                      <a:rPr lang="en-US" dirty="0"/>
                      <a:t>0.7 $/</a:t>
                    </a:r>
                    <a:r>
                      <a:rPr lang="en-US" dirty="0" err="1"/>
                      <a:t>MWh</a:t>
                    </a:r>
                    <a:endParaRPr lang="en-US" dirty="0"/>
                  </a:p>
                  <a:p>
                    <a:r>
                      <a:rPr lang="en-US" dirty="0"/>
                      <a:t>(-0.6%)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A5-404D-AE17-7CDCE07B4F4F}"/>
                </c:ext>
              </c:extLst>
            </c:dLbl>
            <c:dLbl>
              <c:idx val="3"/>
              <c:layout>
                <c:manualLayout>
                  <c:x val="2.374497966625777E-3"/>
                  <c:y val="2.7656904843914525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-</a:t>
                    </a:r>
                    <a:r>
                      <a:rPr lang="en-US" dirty="0"/>
                      <a:t>7.1 $/</a:t>
                    </a:r>
                    <a:r>
                      <a:rPr lang="en-US" dirty="0" err="1"/>
                      <a:t>MWh</a:t>
                    </a:r>
                    <a:r>
                      <a:rPr lang="en-US" dirty="0"/>
                      <a:t> </a:t>
                    </a:r>
                  </a:p>
                  <a:p>
                    <a:r>
                      <a:rPr lang="en-US" dirty="0"/>
                      <a:t>(-4.2%)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A5-404D-AE17-7CDCE07B4F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orbe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'for TRB'!$B$160:$B$163</c:f>
              <c:strCache>
                <c:ptCount val="4"/>
                <c:pt idx="0">
                  <c:v>BC, policy scenario</c:v>
                </c:pt>
                <c:pt idx="1">
                  <c:v>BC, forced scenario</c:v>
                </c:pt>
                <c:pt idx="2">
                  <c:v>AB, policy scenario</c:v>
                </c:pt>
                <c:pt idx="3">
                  <c:v>AB, forced scenario</c:v>
                </c:pt>
              </c:strCache>
            </c:strRef>
          </c:cat>
          <c:val>
            <c:numRef>
              <c:f>'for TRB'!$F$160:$F$163</c:f>
              <c:numCache>
                <c:formatCode>0.0</c:formatCode>
                <c:ptCount val="4"/>
                <c:pt idx="0">
                  <c:v>-0.57436074128051817</c:v>
                </c:pt>
                <c:pt idx="1">
                  <c:v>-1.6663771324135919</c:v>
                </c:pt>
                <c:pt idx="2">
                  <c:v>-0.67232818872439815</c:v>
                </c:pt>
                <c:pt idx="3">
                  <c:v>-7.1400832030173476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D5-45E7-AAE2-44CA2FF1E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584640"/>
        <c:axId val="121586432"/>
      </c:barChart>
      <c:catAx>
        <c:axId val="12158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orbel" pitchFamily="34" charset="0"/>
                <a:ea typeface="+mn-ea"/>
                <a:cs typeface="+mn-cs"/>
              </a:defRPr>
            </a:pPr>
            <a:endParaRPr lang="en-US"/>
          </a:p>
        </c:txPr>
        <c:crossAx val="121586432"/>
        <c:crosses val="autoZero"/>
        <c:auto val="1"/>
        <c:lblAlgn val="ctr"/>
        <c:lblOffset val="100"/>
        <c:noMultiLvlLbl val="0"/>
      </c:catAx>
      <c:valAx>
        <c:axId val="12158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Corbel" pitchFamily="34" charset="0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ysClr val="windowText" lastClr="000000"/>
                    </a:solidFill>
                    <a:latin typeface="Corbel" pitchFamily="34" charset="0"/>
                  </a:rPr>
                  <a:t>UCC</a:t>
                </a:r>
                <a:r>
                  <a:rPr lang="en-US" sz="1800" baseline="0">
                    <a:solidFill>
                      <a:sysClr val="windowText" lastClr="000000"/>
                    </a:solidFill>
                    <a:latin typeface="Corbel" pitchFamily="34" charset="0"/>
                  </a:rPr>
                  <a:t> impact on electricity price in 2050, real 2010 $/MWh</a:t>
                </a:r>
                <a:endParaRPr lang="en-US" sz="1800">
                  <a:solidFill>
                    <a:sysClr val="windowText" lastClr="000000"/>
                  </a:solidFill>
                  <a:latin typeface="Corbel" pitchFamily="34" charset="0"/>
                </a:endParaRPr>
              </a:p>
            </c:rich>
          </c:tx>
          <c:layout>
            <c:manualLayout>
              <c:xMode val="edge"/>
              <c:yMode val="edge"/>
              <c:x val="3.6202701224846887E-3"/>
              <c:y val="0.107203177346734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itchFamily="34" charset="0"/>
                <a:ea typeface="+mn-ea"/>
                <a:cs typeface="+mn-cs"/>
              </a:defRPr>
            </a:pPr>
            <a:endParaRPr lang="en-US"/>
          </a:p>
        </c:txPr>
        <c:crossAx val="121584640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0.79531</cdr:x>
      <cdr:y>0.07275</cdr:y>
    </cdr:from>
    <cdr:to>
      <cdr:x>0.81628</cdr:x>
      <cdr:y>0.15385</cdr:y>
    </cdr:to>
    <cdr:sp macro="" textlink="">
      <cdr:nvSpPr>
        <cdr:cNvPr id="7" name="Straight Connector 6"/>
        <cdr:cNvSpPr/>
      </cdr:nvSpPr>
      <cdr:spPr>
        <a:xfrm xmlns:a="http://schemas.openxmlformats.org/drawingml/2006/main" flipH="1">
          <a:off x="5817840" y="272400"/>
          <a:ext cx="153410" cy="30366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0.79733</cdr:x>
      <cdr:y>0.15385</cdr:y>
    </cdr:from>
    <cdr:to>
      <cdr:x>0.82681</cdr:x>
      <cdr:y>0.20537</cdr:y>
    </cdr:to>
    <cdr:sp macro="" textlink="">
      <cdr:nvSpPr>
        <cdr:cNvPr id="9" name="Straight Connector 8"/>
        <cdr:cNvSpPr/>
      </cdr:nvSpPr>
      <cdr:spPr>
        <a:xfrm xmlns:a="http://schemas.openxmlformats.org/drawingml/2006/main">
          <a:off x="5832648" y="576064"/>
          <a:ext cx="215652" cy="19290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0.793</cdr:x>
      <cdr:y>0.61835</cdr:y>
    </cdr:from>
    <cdr:to>
      <cdr:x>0.80852</cdr:x>
      <cdr:y>0.67594</cdr:y>
    </cdr:to>
    <cdr:sp macro="" textlink="">
      <cdr:nvSpPr>
        <cdr:cNvPr id="11" name="Straight Connector 10"/>
        <cdr:cNvSpPr/>
      </cdr:nvSpPr>
      <cdr:spPr>
        <a:xfrm xmlns:a="http://schemas.openxmlformats.org/drawingml/2006/main" flipH="1">
          <a:off x="4247804" y="1695796"/>
          <a:ext cx="83127" cy="15794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0.793</cdr:x>
      <cdr:y>0.69715</cdr:y>
    </cdr:from>
    <cdr:to>
      <cdr:x>0.81473</cdr:x>
      <cdr:y>0.73959</cdr:y>
    </cdr:to>
    <cdr:sp macro="" textlink="">
      <cdr:nvSpPr>
        <cdr:cNvPr id="13" name="Straight Connector 12"/>
        <cdr:cNvSpPr/>
      </cdr:nvSpPr>
      <cdr:spPr>
        <a:xfrm xmlns:a="http://schemas.openxmlformats.org/drawingml/2006/main">
          <a:off x="4247804" y="1911927"/>
          <a:ext cx="116378" cy="11637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0.34453</cdr:x>
      <cdr:y>0.90244</cdr:y>
    </cdr:from>
    <cdr:to>
      <cdr:x>0.57093</cdr:x>
      <cdr:y>1</cdr:y>
    </cdr:to>
    <cdr:sp macro="" textlink="">
      <cdr:nvSpPr>
        <cdr:cNvPr id="2" name="Oval 1"/>
        <cdr:cNvSpPr/>
      </cdr:nvSpPr>
      <cdr:spPr>
        <a:xfrm xmlns:a="http://schemas.openxmlformats.org/drawingml/2006/main">
          <a:off x="2520280" y="3384376"/>
          <a:ext cx="1656184" cy="36576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1D7373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CA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E6C74-FBE1-47D5-9EA3-FAE17B9FBAA2}" type="datetimeFigureOut">
              <a:rPr lang="en-CA" smtClean="0"/>
              <a:pPr/>
              <a:t>2017-01-07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08947-8190-47F3-AA5E-4B9BDF96F16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C656E-7458-4033-BB11-8FF2E097A1E8}" type="datetimeFigureOut">
              <a:rPr lang="en-CA" smtClean="0"/>
              <a:pPr/>
              <a:t>2017-01-07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F1E3F-F803-43D3-8244-944AA715F20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2733768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CD44-8C8C-4229-981C-AB708C6E6001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F59B-941F-423D-B13F-C4EF05A25202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BBE4-4FA5-4D34-9CAE-EB797ED57353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4C78-95B2-4EE3-8149-B9F274B5DC0B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EC9D-F928-4C4A-B630-D7C32D37BDC1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BBD61-6072-42DD-A8DB-83F49ECEC49D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8931-EFE3-46D9-B616-62A6309329A3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F64D6-AFAA-42CC-BEEC-5A1BD3D64650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5CAFC-D19A-4C9A-BA1A-8756BA587424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C04F-879A-4A4E-BA20-5FCACC06A2B1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71BB-2131-443A-9757-003C7AD9BDB5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58EB5-8F3A-41E7-8690-CFBE0019F659}" type="datetime1">
              <a:rPr lang="en-CA" smtClean="0"/>
              <a:pPr/>
              <a:t>2017-01-07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orbel" pitchFamily="34" charset="0"/>
              </a:defRPr>
            </a:lvl1pPr>
          </a:lstStyle>
          <a:p>
            <a:fld id="{DEB8897F-9424-4E40-A037-C7DFFF80960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Corbel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viusresearch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7595"/>
            <a:ext cx="7772400" cy="1944215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Simulating the Value of Vehicle-Grid Integration using a Behaviorally-Realistic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111810"/>
            <a:ext cx="6400800" cy="14761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CA" dirty="0">
              <a:solidFill>
                <a:schemeClr val="tx2"/>
              </a:solidFill>
            </a:endParaRPr>
          </a:p>
          <a:p>
            <a:pPr algn="l"/>
            <a:r>
              <a:rPr lang="en-CA" sz="8000" dirty="0">
                <a:solidFill>
                  <a:schemeClr val="tx2"/>
                </a:solidFill>
              </a:rPr>
              <a:t>Michael Wolinetz</a:t>
            </a:r>
          </a:p>
          <a:p>
            <a:pPr algn="l"/>
            <a:r>
              <a:rPr lang="en-CA" sz="8000" dirty="0">
                <a:solidFill>
                  <a:schemeClr val="tx2"/>
                </a:solidFill>
              </a:rPr>
              <a:t>Adjunct Professor, Simon Fraser University</a:t>
            </a:r>
          </a:p>
          <a:p>
            <a:pPr algn="l"/>
            <a:r>
              <a:rPr lang="en-CA" sz="8000" dirty="0">
                <a:solidFill>
                  <a:schemeClr val="tx2"/>
                </a:solidFill>
              </a:rPr>
              <a:t>Partner, Navius Research</a:t>
            </a:r>
          </a:p>
          <a:p>
            <a:pPr algn="l"/>
            <a:r>
              <a:rPr lang="en-CA" sz="8000" dirty="0">
                <a:solidFill>
                  <a:schemeClr val="tx2"/>
                </a:solidFill>
              </a:rPr>
              <a:t>January 8</a:t>
            </a:r>
            <a:r>
              <a:rPr lang="en-CA" sz="8000" baseline="30000" dirty="0">
                <a:solidFill>
                  <a:schemeClr val="tx2"/>
                </a:solidFill>
              </a:rPr>
              <a:t>th</a:t>
            </a:r>
            <a:r>
              <a:rPr lang="en-CA" sz="8000" dirty="0">
                <a:solidFill>
                  <a:schemeClr val="tx2"/>
                </a:solidFill>
              </a:rPr>
              <a:t>, 2017</a:t>
            </a:r>
          </a:p>
        </p:txBody>
      </p:sp>
      <p:sp>
        <p:nvSpPr>
          <p:cNvPr id="4" name="TextBox 3"/>
          <p:cNvSpPr txBox="1">
            <a:spLocks noChangeAspect="1"/>
          </p:cNvSpPr>
          <p:nvPr/>
        </p:nvSpPr>
        <p:spPr>
          <a:xfrm>
            <a:off x="7920881" y="535781"/>
            <a:ext cx="11876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rgbClr val="AB172D"/>
                </a:solidFill>
                <a:latin typeface="Roboto"/>
              </a:rPr>
              <a:t>SFU START</a:t>
            </a:r>
          </a:p>
        </p:txBody>
      </p:sp>
      <p:pic>
        <p:nvPicPr>
          <p:cNvPr id="5" name="Picture 4" descr="Navius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5280" y="0"/>
            <a:ext cx="1188720" cy="5094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36" y="170261"/>
            <a:ext cx="8363272" cy="857250"/>
          </a:xfrm>
        </p:spPr>
        <p:txBody>
          <a:bodyPr>
            <a:normAutofit/>
          </a:bodyPr>
          <a:lstStyle/>
          <a:p>
            <a:pPr algn="l"/>
            <a:r>
              <a:rPr lang="en-CA" sz="4400" dirty="0">
                <a:solidFill>
                  <a:schemeClr val="bg1"/>
                </a:solidFill>
              </a:rPr>
              <a:t>Limitations of past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00151"/>
            <a:ext cx="8712968" cy="33944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CA" dirty="0">
                <a:solidFill>
                  <a:schemeClr val="bg1"/>
                </a:solidFill>
              </a:rPr>
              <a:t>Little representation of behaviour or policy impact</a:t>
            </a:r>
          </a:p>
          <a:p>
            <a:pPr>
              <a:spcBef>
                <a:spcPts val="0"/>
              </a:spcBef>
            </a:pPr>
            <a:r>
              <a:rPr lang="en-CA" sz="2800" dirty="0">
                <a:solidFill>
                  <a:schemeClr val="bg1"/>
                </a:solidFill>
              </a:rPr>
              <a:t>Plug-in electric vehicle (PEV) adoption is assumed</a:t>
            </a:r>
          </a:p>
          <a:p>
            <a:pPr>
              <a:spcBef>
                <a:spcPts val="0"/>
              </a:spcBef>
            </a:pPr>
            <a:r>
              <a:rPr lang="en-CA" sz="2800" dirty="0">
                <a:solidFill>
                  <a:schemeClr val="bg1"/>
                </a:solidFill>
              </a:rPr>
              <a:t>VGI participation is assumed (e.g. participation in or utility controlled charging, UCC)</a:t>
            </a:r>
            <a:endParaRPr lang="en-CA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CA" sz="2800" dirty="0">
                <a:solidFill>
                  <a:schemeClr val="bg1"/>
                </a:solidFill>
              </a:rPr>
              <a:t>Electricity grid is based on the current grid or an assumed future 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>
                <a:solidFill>
                  <a:schemeClr val="bg1"/>
                </a:solidFill>
              </a:rPr>
              <a:pPr/>
              <a:t>2</a:t>
            </a:fld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2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723"/>
            <a:ext cx="8686800" cy="508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30" name="Oval 29"/>
          <p:cNvSpPr/>
          <p:nvPr/>
        </p:nvSpPr>
        <p:spPr>
          <a:xfrm>
            <a:off x="251520" y="483518"/>
            <a:ext cx="1368152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Oval 30"/>
          <p:cNvSpPr/>
          <p:nvPr/>
        </p:nvSpPr>
        <p:spPr>
          <a:xfrm>
            <a:off x="2831996" y="231590"/>
            <a:ext cx="2304256" cy="6119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/>
          <p:cNvSpPr txBox="1"/>
          <p:nvPr/>
        </p:nvSpPr>
        <p:spPr>
          <a:xfrm>
            <a:off x="107504" y="2075162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Survey Sample: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</a:rPr>
              <a:t>N=496 in 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N=289 in AB</a:t>
            </a:r>
            <a:endParaRPr lang="en-US" kern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4400" dirty="0">
                <a:solidFill>
                  <a:schemeClr val="bg1"/>
                </a:solidFill>
              </a:rPr>
              <a:t>Dimensions of our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7574"/>
            <a:ext cx="8352928" cy="339447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400" dirty="0">
                <a:solidFill>
                  <a:schemeClr val="bg1"/>
                </a:solidFill>
              </a:rPr>
              <a:t>Framing: impact of UCC with regard to deep GHG reductions out to 2050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400" u="sng" dirty="0">
                <a:solidFill>
                  <a:schemeClr val="bg1"/>
                </a:solidFill>
              </a:rPr>
              <a:t>With UCC</a:t>
            </a:r>
            <a:r>
              <a:rPr lang="en-CA" sz="2400" dirty="0">
                <a:solidFill>
                  <a:schemeClr val="bg1"/>
                </a:solidFill>
              </a:rPr>
              <a:t> vs. </a:t>
            </a:r>
            <a:r>
              <a:rPr lang="en-CA" sz="2400" u="sng" dirty="0">
                <a:solidFill>
                  <a:schemeClr val="bg1"/>
                </a:solidFill>
              </a:rPr>
              <a:t>without UCC</a:t>
            </a:r>
            <a:r>
              <a:rPr lang="en-CA" sz="2400" dirty="0">
                <a:solidFill>
                  <a:schemeClr val="bg1"/>
                </a:solidFill>
              </a:rPr>
              <a:t> of PEVs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400" u="sng" dirty="0">
                <a:solidFill>
                  <a:schemeClr val="bg1"/>
                </a:solidFill>
              </a:rPr>
              <a:t>Policy scenario (i.e. Simulate impact of strong GHG policy) </a:t>
            </a:r>
            <a:r>
              <a:rPr lang="en-CA" sz="2400" dirty="0">
                <a:solidFill>
                  <a:schemeClr val="bg1"/>
                </a:solidFill>
              </a:rPr>
              <a:t> vs. </a:t>
            </a:r>
            <a:r>
              <a:rPr lang="en-CA" sz="2400" u="sng" dirty="0">
                <a:solidFill>
                  <a:schemeClr val="bg1"/>
                </a:solidFill>
              </a:rPr>
              <a:t>“forced” scenario </a:t>
            </a:r>
            <a:r>
              <a:rPr lang="en-CA" sz="2400" dirty="0">
                <a:solidFill>
                  <a:schemeClr val="bg1"/>
                </a:solidFill>
              </a:rPr>
              <a:t>(i.e. No consumer behaviour, deterministic policy outcomes: only RE, no CCS)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400" dirty="0">
                <a:solidFill>
                  <a:schemeClr val="bg1"/>
                </a:solidFill>
              </a:rPr>
              <a:t>Case study regions: British Columbia (BC, with large hydro) and Alberta (AB, no large hydro)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>
                <a:solidFill>
                  <a:schemeClr val="bg1"/>
                </a:solidFill>
              </a:rPr>
              <a:pPr/>
              <a:t>4</a:t>
            </a:fld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363272" cy="857250"/>
          </a:xfrm>
        </p:spPr>
        <p:txBody>
          <a:bodyPr>
            <a:noAutofit/>
          </a:bodyPr>
          <a:lstStyle/>
          <a:p>
            <a:pPr algn="l"/>
            <a:r>
              <a:rPr lang="en-CA" sz="3200" dirty="0"/>
              <a:t>Consumer behavior defines the magnitude of UCC participation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5</a:t>
            </a:fld>
            <a:endParaRPr lang="en-CA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100-00000F000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131590"/>
          <a:ext cx="7315200" cy="3744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2339752" y="1923678"/>
            <a:ext cx="2448272" cy="1008112"/>
          </a:xfrm>
          <a:prstGeom prst="wedgeRectCallout">
            <a:avLst>
              <a:gd name="adj1" fmla="val 113525"/>
              <a:gd name="adj2" fmla="val 126672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dirty="0"/>
              <a:t>Not everyone will buy a PEV, not all PEVs will participate in UCC.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363272" cy="857250"/>
          </a:xfrm>
        </p:spPr>
        <p:txBody>
          <a:bodyPr>
            <a:noAutofit/>
          </a:bodyPr>
          <a:lstStyle/>
          <a:p>
            <a:pPr algn="l"/>
            <a:r>
              <a:rPr lang="en-CA" sz="3200" dirty="0"/>
              <a:t>Benefit of VGI: Modest reduction to the price of electricity in a GHG constrained world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/>
              <a:pPr/>
              <a:t>6</a:t>
            </a:fld>
            <a:endParaRPr lang="en-CA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09000000}"/>
              </a:ext>
            </a:extLst>
          </p:cNvPr>
          <p:cNvGraphicFramePr/>
          <p:nvPr/>
        </p:nvGraphicFramePr>
        <p:xfrm>
          <a:off x="899592" y="1131590"/>
          <a:ext cx="731520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7596336" y="1995686"/>
            <a:ext cx="1547664" cy="1872208"/>
          </a:xfrm>
          <a:prstGeom prst="wedgeRoundRectCallout">
            <a:avLst>
              <a:gd name="adj1" fmla="val -37733"/>
              <a:gd name="adj2" fmla="val 87808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37160" indent="-137160">
              <a:spcBef>
                <a:spcPts val="300"/>
              </a:spcBef>
              <a:spcAft>
                <a:spcPts val="300"/>
              </a:spcAft>
            </a:pPr>
            <a:r>
              <a:rPr lang="en-CA" sz="1300" dirty="0">
                <a:latin typeface="Corbel" pitchFamily="34" charset="0"/>
              </a:rPr>
              <a:t>Forced scenarios:</a:t>
            </a:r>
          </a:p>
          <a:p>
            <a:pPr marL="137160" indent="-13716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CA" sz="1300" dirty="0">
                <a:latin typeface="Corbel" pitchFamily="34" charset="0"/>
              </a:rPr>
              <a:t>Everyone buys PEVs</a:t>
            </a:r>
          </a:p>
          <a:p>
            <a:pPr marL="137160" indent="-13716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CA" sz="1300" dirty="0">
                <a:latin typeface="Corbel" pitchFamily="34" charset="0"/>
              </a:rPr>
              <a:t>Full UCC participation</a:t>
            </a:r>
          </a:p>
          <a:p>
            <a:pPr marL="137160" indent="-13716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CA" sz="1300" dirty="0">
                <a:latin typeface="Corbel" pitchFamily="34" charset="0"/>
              </a:rPr>
              <a:t>No Carbon Capture and Storage</a:t>
            </a:r>
          </a:p>
        </p:txBody>
      </p:sp>
      <p:sp>
        <p:nvSpPr>
          <p:cNvPr id="9" name="Oval 8"/>
          <p:cNvSpPr/>
          <p:nvPr/>
        </p:nvSpPr>
        <p:spPr>
          <a:xfrm>
            <a:off x="6444208" y="4510246"/>
            <a:ext cx="1656184" cy="36576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363272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CA" sz="4400" dirty="0">
                <a:solidFill>
                  <a:schemeClr val="bg1"/>
                </a:solidFill>
              </a:rPr>
              <a:t>Potential UCC benefits we </a:t>
            </a:r>
            <a:r>
              <a:rPr lang="en-CA" sz="4400" u="sng" dirty="0">
                <a:solidFill>
                  <a:schemeClr val="bg1"/>
                </a:solidFill>
              </a:rPr>
              <a:t>did not</a:t>
            </a:r>
            <a:r>
              <a:rPr lang="en-CA" sz="4400" dirty="0">
                <a:solidFill>
                  <a:schemeClr val="bg1"/>
                </a:solidFill>
              </a:rPr>
              <a:t> find: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00151"/>
            <a:ext cx="8712968" cy="339447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sz="2800" dirty="0">
                <a:solidFill>
                  <a:schemeClr val="bg1"/>
                </a:solidFill>
              </a:rPr>
              <a:t>Value of UCC accruing to PEV owners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sz="2800" dirty="0">
                <a:solidFill>
                  <a:schemeClr val="bg1"/>
                </a:solidFill>
              </a:rPr>
              <a:t>Increased PEV adoption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sz="2800" dirty="0">
                <a:solidFill>
                  <a:schemeClr val="bg1"/>
                </a:solidFill>
              </a:rPr>
              <a:t>Increased adoption of intermittent renewable generation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sz="2800" dirty="0">
                <a:solidFill>
                  <a:schemeClr val="bg1"/>
                </a:solidFill>
              </a:rPr>
              <a:t>Reduced GHG emissions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>
                <a:solidFill>
                  <a:schemeClr val="bg1"/>
                </a:solidFill>
              </a:rPr>
              <a:pPr/>
              <a:t>7</a:t>
            </a:fld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363272" cy="857250"/>
          </a:xfrm>
        </p:spPr>
        <p:txBody>
          <a:bodyPr>
            <a:normAutofit/>
          </a:bodyPr>
          <a:lstStyle/>
          <a:p>
            <a:pPr algn="l"/>
            <a:r>
              <a:rPr lang="en-CA" sz="4400" dirty="0">
                <a:solidFill>
                  <a:schemeClr val="bg1"/>
                </a:solidFill>
              </a:rPr>
              <a:t>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00151"/>
            <a:ext cx="8712968" cy="339447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800" dirty="0">
                <a:solidFill>
                  <a:schemeClr val="bg1"/>
                </a:solidFill>
              </a:rPr>
              <a:t>Strong policy is still needed for adoption of PEV and low-GHG electricity generation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800" dirty="0">
                <a:solidFill>
                  <a:schemeClr val="bg1"/>
                </a:solidFill>
              </a:rPr>
              <a:t>Our hunch: Hype followed by disappointment is a risk to development of VGI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2800" dirty="0">
                <a:solidFill>
                  <a:schemeClr val="bg1"/>
                </a:solidFill>
              </a:rPr>
              <a:t>VGI should be viewed as one tool among many to provide societal benefit through a smart-grid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>
                <a:solidFill>
                  <a:schemeClr val="bg1"/>
                </a:solidFill>
              </a:rPr>
              <a:pPr/>
              <a:t>8</a:t>
            </a:fld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4400" dirty="0">
                <a:solidFill>
                  <a:schemeClr val="bg1"/>
                </a:solidFill>
              </a:rPr>
              <a:t>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9582"/>
            <a:ext cx="8712968" cy="339447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www.sustainabletransport.ca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www.naviusresearch.com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sz="2400" dirty="0">
                <a:solidFill>
                  <a:schemeClr val="bg1"/>
                </a:solidFill>
              </a:rPr>
              <a:t>Wolinetz, M., Axsen, J. &amp; Peters, J. (Under Review). </a:t>
            </a:r>
            <a:r>
              <a:rPr lang="en-US" sz="2400" dirty="0">
                <a:solidFill>
                  <a:schemeClr val="bg1"/>
                </a:solidFill>
              </a:rPr>
              <a:t>Simulating The Value Of Vehicle-Grid Integration Using A </a:t>
            </a:r>
            <a:r>
              <a:rPr lang="en-US" sz="2400" dirty="0" err="1">
                <a:solidFill>
                  <a:schemeClr val="bg1"/>
                </a:solidFill>
              </a:rPr>
              <a:t>Behaviourally</a:t>
            </a:r>
            <a:r>
              <a:rPr lang="en-US" sz="2400" dirty="0">
                <a:solidFill>
                  <a:schemeClr val="bg1"/>
                </a:solidFill>
              </a:rPr>
              <a:t>-Realistic Model. Submitted to Environmental Science &amp; Technology.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CA" sz="2400" dirty="0">
              <a:solidFill>
                <a:schemeClr val="bg1"/>
              </a:solidFill>
              <a:hlinkClick r:id="rId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8897F-9424-4E40-A037-C7DFFF80960C}" type="slidenum">
              <a:rPr lang="en-CA" smtClean="0">
                <a:solidFill>
                  <a:schemeClr val="bg1"/>
                </a:solidFill>
              </a:rPr>
              <a:pPr/>
              <a:t>9</a:t>
            </a:fld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vius Research Theme">
  <a:themeElements>
    <a:clrScheme name="Navius Research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009999"/>
      </a:accent1>
      <a:accent2>
        <a:srgbClr val="1D7373"/>
      </a:accent2>
      <a:accent3>
        <a:srgbClr val="5CCCCC"/>
      </a:accent3>
      <a:accent4>
        <a:srgbClr val="FF9640"/>
      </a:accent4>
      <a:accent5>
        <a:srgbClr val="FF7400"/>
      </a:accent5>
      <a:accent6>
        <a:srgbClr val="2A4480"/>
      </a:accent6>
      <a:hlink>
        <a:srgbClr val="67AFBD"/>
      </a:hlink>
      <a:folHlink>
        <a:srgbClr val="C2A874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Navius MS Office ColourTheme</Template>
  <TotalTime>422</TotalTime>
  <Words>409</Words>
  <Application>Microsoft Office PowerPoint</Application>
  <PresentationFormat>On-screen Show (16:9)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Roboto</vt:lpstr>
      <vt:lpstr>Navius Research Theme</vt:lpstr>
      <vt:lpstr>Simulating the Value of Vehicle-Grid Integration using a Behaviorally-Realistic Model</vt:lpstr>
      <vt:lpstr>Limitations of past analyses</vt:lpstr>
      <vt:lpstr>PowerPoint Presentation</vt:lpstr>
      <vt:lpstr>Dimensions of our analysis</vt:lpstr>
      <vt:lpstr>Consumer behavior defines the magnitude of UCC participation </vt:lpstr>
      <vt:lpstr>Benefit of VGI: Modest reduction to the price of electricity in a GHG constrained world</vt:lpstr>
      <vt:lpstr>Potential UCC benefits we did not find:</vt:lpstr>
      <vt:lpstr>Insights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Wolinetz</dc:creator>
  <cp:lastModifiedBy>Michael</cp:lastModifiedBy>
  <cp:revision>53</cp:revision>
  <dcterms:created xsi:type="dcterms:W3CDTF">2015-05-06T21:53:11Z</dcterms:created>
  <dcterms:modified xsi:type="dcterms:W3CDTF">2017-01-08T03:42:21Z</dcterms:modified>
</cp:coreProperties>
</file>